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4"/>
  </p:sldMasterIdLst>
  <p:notesMasterIdLst>
    <p:notesMasterId r:id="rId26"/>
  </p:notesMasterIdLst>
  <p:sldIdLst>
    <p:sldId id="256" r:id="rId5"/>
    <p:sldId id="260" r:id="rId6"/>
    <p:sldId id="279" r:id="rId7"/>
    <p:sldId id="261" r:id="rId8"/>
    <p:sldId id="280" r:id="rId9"/>
    <p:sldId id="262" r:id="rId10"/>
    <p:sldId id="259" r:id="rId11"/>
    <p:sldId id="265" r:id="rId12"/>
    <p:sldId id="281" r:id="rId13"/>
    <p:sldId id="266" r:id="rId14"/>
    <p:sldId id="277" r:id="rId15"/>
    <p:sldId id="273" r:id="rId16"/>
    <p:sldId id="283" r:id="rId17"/>
    <p:sldId id="282" r:id="rId18"/>
    <p:sldId id="272" r:id="rId19"/>
    <p:sldId id="257" r:id="rId20"/>
    <p:sldId id="271" r:id="rId21"/>
    <p:sldId id="269" r:id="rId22"/>
    <p:sldId id="268" r:id="rId23"/>
    <p:sldId id="284" r:id="rId24"/>
    <p:sldId id="267" r:id="rId25"/>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00000000-0000-0000-0000-000000000000}" v="1063" dt="2026-09-08T22:07:10.424"/>
    <p1510:client id="{494B4D6E-8288-02C4-2983-443E4065CD78}" v="187" dt="2026-09-09T11:45:33.278"/>
    <p1510:client id="{BBB6245E-9809-6070-7DFE-6F0C4F4AA650}" v="95" dt="2026-09-09T12:25:35.256"/>
    <p1510:client id="{C397D438-AA72-0ED8-73B2-54F99374A15D}" v="465" dt="2026-09-09T12:50:34.777"/>
    <p1510:client id="{EB10794C-0075-5015-BD14-C08982C7F631}" v="1290" dt="2026-09-09T12:48:51.580"/>
  </p1510:revLst>
</p1510:revInfo>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snapToGrid="0">
      <p:cViewPr varScale="1">
        <p:scale>
          <a:sx n="68" d="100"/>
          <a:sy n="68" d="100"/>
        </p:scale>
        <p:origin x="942" y="78"/>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4.xml"/><Relationship Id="rId13" Type="http://schemas.openxmlformats.org/officeDocument/2006/relationships/slide" Target="slides/slide9.xml"/><Relationship Id="rId18" Type="http://schemas.openxmlformats.org/officeDocument/2006/relationships/slide" Target="slides/slide14.xml"/><Relationship Id="rId26" Type="http://schemas.openxmlformats.org/officeDocument/2006/relationships/notesMaster" Target="notesMasters/notesMaster1.xml"/><Relationship Id="rId3" Type="http://schemas.openxmlformats.org/officeDocument/2006/relationships/customXml" Target="../customXml/item3.xml"/><Relationship Id="rId21" Type="http://schemas.openxmlformats.org/officeDocument/2006/relationships/slide" Target="slides/slide17.xml"/><Relationship Id="rId7" Type="http://schemas.openxmlformats.org/officeDocument/2006/relationships/slide" Target="slides/slide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slide" Target="slides/slide21.xml"/><Relationship Id="rId2" Type="http://schemas.openxmlformats.org/officeDocument/2006/relationships/customXml" Target="../customXml/item2.xml"/><Relationship Id="rId16" Type="http://schemas.openxmlformats.org/officeDocument/2006/relationships/slide" Target="slides/slide12.xml"/><Relationship Id="rId20" Type="http://schemas.openxmlformats.org/officeDocument/2006/relationships/slide" Target="slides/slide16.xml"/><Relationship Id="rId29" Type="http://schemas.openxmlformats.org/officeDocument/2006/relationships/theme" Target="theme/theme1.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slide" Target="slides/slide7.xml"/><Relationship Id="rId24" Type="http://schemas.openxmlformats.org/officeDocument/2006/relationships/slide" Target="slides/slide20.xml"/><Relationship Id="rId5" Type="http://schemas.openxmlformats.org/officeDocument/2006/relationships/slide" Target="slides/slide1.xml"/><Relationship Id="rId15" Type="http://schemas.openxmlformats.org/officeDocument/2006/relationships/slide" Target="slides/slide11.xml"/><Relationship Id="rId23" Type="http://schemas.openxmlformats.org/officeDocument/2006/relationships/slide" Target="slides/slide19.xml"/><Relationship Id="rId28" Type="http://schemas.openxmlformats.org/officeDocument/2006/relationships/viewProps" Target="viewProps.xml"/><Relationship Id="rId10" Type="http://schemas.openxmlformats.org/officeDocument/2006/relationships/slide" Target="slides/slide6.xml"/><Relationship Id="rId19" Type="http://schemas.openxmlformats.org/officeDocument/2006/relationships/slide" Target="slides/slide15.xml"/><Relationship Id="rId31" Type="http://schemas.microsoft.com/office/2015/10/relationships/revisionInfo" Target="revisionInfo.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presProps" Target="presProps.xml"/><Relationship Id="rId30" Type="http://schemas.openxmlformats.org/officeDocument/2006/relationships/tableStyles" Target="tableStyle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90FBF5B-A4C0-4F06-AA4C-021466F4B418}" type="datetimeFigureOut">
              <a:rPr lang="en-GB" smtClean="0"/>
              <a:t>11/09/2026</a:t>
            </a:fld>
            <a:endParaRPr lang="en-GB"/>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A68666FE-8C36-4028-AB46-6708FE794724}" type="slidenum">
              <a:rPr lang="en-GB" smtClean="0"/>
              <a:t>‹#›</a:t>
            </a:fld>
            <a:endParaRPr lang="en-GB"/>
          </a:p>
        </p:txBody>
      </p:sp>
    </p:spTree>
    <p:extLst>
      <p:ext uri="{BB962C8B-B14F-4D97-AF65-F5344CB8AC3E}">
        <p14:creationId xmlns:p14="http://schemas.microsoft.com/office/powerpoint/2010/main" val="1201547172"/>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indent="0">
              <a:buNone/>
            </a:pPr>
            <a:r>
              <a:rPr lang="en-GB"/>
              <a:t>At BGPS we aim to develop scientific knowledge and conceptual understanding through the different disciplines: biology, chemistry and physics.</a:t>
            </a:r>
          </a:p>
          <a:p>
            <a:pPr marL="0" indent="0">
              <a:buNone/>
            </a:pPr>
            <a:r>
              <a:rPr lang="en-GB"/>
              <a:t>We want children to experience and observe phenomena and encourage children to ask questions about the world around them. </a:t>
            </a:r>
          </a:p>
          <a:p>
            <a:pPr marL="0" marR="0" lvl="0" indent="0" algn="l" defTabSz="914400" rtl="0" eaLnBrk="1" fontAlgn="auto" latinLnBrk="0" hangingPunct="1">
              <a:lnSpc>
                <a:spcPct val="100000"/>
              </a:lnSpc>
              <a:spcBef>
                <a:spcPts val="0"/>
              </a:spcBef>
              <a:spcAft>
                <a:spcPts val="0"/>
              </a:spcAft>
              <a:buClrTx/>
              <a:buSzTx/>
              <a:buFontTx/>
              <a:buNone/>
              <a:tabLst/>
              <a:defRPr/>
            </a:pPr>
            <a:r>
              <a:rPr lang="en-GB"/>
              <a:t>By years 5 and 6, we want children to develop a deeper understanding of a variety of scientific ideas by exploring, talking about their ideas, asking their own scientific questions and looking more systematically. Using this knowledge the children may be able to predict how the world operates, even abstract ideas. </a:t>
            </a:r>
          </a:p>
          <a:p>
            <a:endParaRPr lang="en-GB"/>
          </a:p>
        </p:txBody>
      </p:sp>
      <p:sp>
        <p:nvSpPr>
          <p:cNvPr id="4" name="Slide Number Placeholder 3"/>
          <p:cNvSpPr>
            <a:spLocks noGrp="1"/>
          </p:cNvSpPr>
          <p:nvPr>
            <p:ph type="sldNum" sz="quarter" idx="5"/>
          </p:nvPr>
        </p:nvSpPr>
        <p:spPr/>
        <p:txBody>
          <a:bodyPr/>
          <a:lstStyle/>
          <a:p>
            <a:fld id="{A68666FE-8C36-4028-AB46-6708FE794724}" type="slidenum">
              <a:rPr lang="en-GB" smtClean="0"/>
              <a:t>7</a:t>
            </a:fld>
            <a:endParaRPr lang="en-GB"/>
          </a:p>
        </p:txBody>
      </p:sp>
    </p:spTree>
    <p:extLst>
      <p:ext uri="{BB962C8B-B14F-4D97-AF65-F5344CB8AC3E}">
        <p14:creationId xmlns:p14="http://schemas.microsoft.com/office/powerpoint/2010/main" val="1341813111"/>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a:ea typeface="Calibri"/>
                <a:cs typeface="Calibri"/>
              </a:rPr>
              <a:t>Reuseable water bottles </a:t>
            </a:r>
          </a:p>
          <a:p>
            <a:r>
              <a:rPr lang="en-US">
                <a:ea typeface="Calibri"/>
                <a:cs typeface="Calibri"/>
              </a:rPr>
              <a:t>Uniform  </a:t>
            </a:r>
          </a:p>
          <a:p>
            <a:endParaRPr lang="en-US">
              <a:ea typeface="Calibri"/>
              <a:cs typeface="Calibri"/>
            </a:endParaRPr>
          </a:p>
        </p:txBody>
      </p:sp>
      <p:sp>
        <p:nvSpPr>
          <p:cNvPr id="4" name="Slide Number Placeholder 3"/>
          <p:cNvSpPr>
            <a:spLocks noGrp="1"/>
          </p:cNvSpPr>
          <p:nvPr>
            <p:ph type="sldNum" sz="quarter" idx="5"/>
          </p:nvPr>
        </p:nvSpPr>
        <p:spPr/>
        <p:txBody>
          <a:bodyPr/>
          <a:lstStyle/>
          <a:p>
            <a:fld id="{A68666FE-8C36-4028-AB46-6708FE794724}" type="slidenum">
              <a:rPr lang="en-GB" smtClean="0"/>
              <a:t>16</a:t>
            </a:fld>
            <a:endParaRPr lang="en-GB"/>
          </a:p>
        </p:txBody>
      </p:sp>
    </p:spTree>
    <p:extLst>
      <p:ext uri="{BB962C8B-B14F-4D97-AF65-F5344CB8AC3E}">
        <p14:creationId xmlns:p14="http://schemas.microsoft.com/office/powerpoint/2010/main" val="1715841717"/>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D587A0D-5689-9E0E-356D-7D141EE3247C}"/>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endParaRPr lang="en-GB"/>
          </a:p>
        </p:txBody>
      </p:sp>
      <p:sp>
        <p:nvSpPr>
          <p:cNvPr id="3" name="Subtitle 2">
            <a:extLst>
              <a:ext uri="{FF2B5EF4-FFF2-40B4-BE49-F238E27FC236}">
                <a16:creationId xmlns:a16="http://schemas.microsoft.com/office/drawing/2014/main" id="{110F8342-4AF1-44F6-2689-AC8593FADDDE}"/>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GB"/>
          </a:p>
        </p:txBody>
      </p:sp>
      <p:sp>
        <p:nvSpPr>
          <p:cNvPr id="4" name="Date Placeholder 3">
            <a:extLst>
              <a:ext uri="{FF2B5EF4-FFF2-40B4-BE49-F238E27FC236}">
                <a16:creationId xmlns:a16="http://schemas.microsoft.com/office/drawing/2014/main" id="{9118D2F3-0056-AB3A-A380-F64DA39B590F}"/>
              </a:ext>
            </a:extLst>
          </p:cNvPr>
          <p:cNvSpPr>
            <a:spLocks noGrp="1"/>
          </p:cNvSpPr>
          <p:nvPr>
            <p:ph type="dt" sz="half" idx="10"/>
          </p:nvPr>
        </p:nvSpPr>
        <p:spPr/>
        <p:txBody>
          <a:bodyPr/>
          <a:lstStyle/>
          <a:p>
            <a:fld id="{89111CE9-B5BB-4743-88FA-7AF73DDBEC07}" type="datetimeFigureOut">
              <a:rPr lang="en-GB" smtClean="0"/>
              <a:t>11/09/2026</a:t>
            </a:fld>
            <a:endParaRPr lang="en-GB"/>
          </a:p>
        </p:txBody>
      </p:sp>
      <p:sp>
        <p:nvSpPr>
          <p:cNvPr id="5" name="Footer Placeholder 4">
            <a:extLst>
              <a:ext uri="{FF2B5EF4-FFF2-40B4-BE49-F238E27FC236}">
                <a16:creationId xmlns:a16="http://schemas.microsoft.com/office/drawing/2014/main" id="{CF3DA279-879A-8EC3-020E-BC81C1911B86}"/>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3C664F38-F3DE-D840-1010-E8C747DF0D4F}"/>
              </a:ext>
            </a:extLst>
          </p:cNvPr>
          <p:cNvSpPr>
            <a:spLocks noGrp="1"/>
          </p:cNvSpPr>
          <p:nvPr>
            <p:ph type="sldNum" sz="quarter" idx="12"/>
          </p:nvPr>
        </p:nvSpPr>
        <p:spPr/>
        <p:txBody>
          <a:bodyPr/>
          <a:lstStyle/>
          <a:p>
            <a:fld id="{C04A63AE-A95C-4941-88F4-00406564BA97}" type="slidenum">
              <a:rPr lang="en-GB" smtClean="0"/>
              <a:t>‹#›</a:t>
            </a:fld>
            <a:endParaRPr lang="en-GB"/>
          </a:p>
        </p:txBody>
      </p:sp>
    </p:spTree>
    <p:extLst>
      <p:ext uri="{BB962C8B-B14F-4D97-AF65-F5344CB8AC3E}">
        <p14:creationId xmlns:p14="http://schemas.microsoft.com/office/powerpoint/2010/main" val="450578451"/>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9890DBD-2120-8490-618A-E952A67E5A17}"/>
              </a:ext>
            </a:extLst>
          </p:cNvPr>
          <p:cNvSpPr>
            <a:spLocks noGrp="1"/>
          </p:cNvSpPr>
          <p:nvPr>
            <p:ph type="title"/>
          </p:nvPr>
        </p:nvSpPr>
        <p:spPr/>
        <p:txBody>
          <a:bodyPr/>
          <a:lstStyle/>
          <a:p>
            <a:r>
              <a:rPr lang="en-US"/>
              <a:t>Click to edit Master title style</a:t>
            </a:r>
            <a:endParaRPr lang="en-GB"/>
          </a:p>
        </p:txBody>
      </p:sp>
      <p:sp>
        <p:nvSpPr>
          <p:cNvPr id="3" name="Content Placeholder 2">
            <a:extLst>
              <a:ext uri="{FF2B5EF4-FFF2-40B4-BE49-F238E27FC236}">
                <a16:creationId xmlns:a16="http://schemas.microsoft.com/office/drawing/2014/main" id="{2EA1A4D6-0A7B-02B7-AF1A-8ED861758BAC}"/>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EACA4768-2D42-D236-FB98-A65705D6800B}"/>
              </a:ext>
            </a:extLst>
          </p:cNvPr>
          <p:cNvSpPr>
            <a:spLocks noGrp="1"/>
          </p:cNvSpPr>
          <p:nvPr>
            <p:ph type="dt" sz="half" idx="10"/>
          </p:nvPr>
        </p:nvSpPr>
        <p:spPr/>
        <p:txBody>
          <a:bodyPr/>
          <a:lstStyle/>
          <a:p>
            <a:fld id="{89111CE9-B5BB-4743-88FA-7AF73DDBEC07}" type="datetimeFigureOut">
              <a:rPr lang="en-GB" smtClean="0"/>
              <a:t>11/09/2026</a:t>
            </a:fld>
            <a:endParaRPr lang="en-GB"/>
          </a:p>
        </p:txBody>
      </p:sp>
      <p:sp>
        <p:nvSpPr>
          <p:cNvPr id="5" name="Footer Placeholder 4">
            <a:extLst>
              <a:ext uri="{FF2B5EF4-FFF2-40B4-BE49-F238E27FC236}">
                <a16:creationId xmlns:a16="http://schemas.microsoft.com/office/drawing/2014/main" id="{9AE5E1F7-8809-C3A7-DF94-97227B9DBE5A}"/>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1BE6BA54-8327-5ECD-61C4-788796CA4FEC}"/>
              </a:ext>
            </a:extLst>
          </p:cNvPr>
          <p:cNvSpPr>
            <a:spLocks noGrp="1"/>
          </p:cNvSpPr>
          <p:nvPr>
            <p:ph type="sldNum" sz="quarter" idx="12"/>
          </p:nvPr>
        </p:nvSpPr>
        <p:spPr/>
        <p:txBody>
          <a:bodyPr/>
          <a:lstStyle/>
          <a:p>
            <a:fld id="{C04A63AE-A95C-4941-88F4-00406564BA97}" type="slidenum">
              <a:rPr lang="en-GB" smtClean="0"/>
              <a:t>‹#›</a:t>
            </a:fld>
            <a:endParaRPr lang="en-GB"/>
          </a:p>
        </p:txBody>
      </p:sp>
    </p:spTree>
    <p:extLst>
      <p:ext uri="{BB962C8B-B14F-4D97-AF65-F5344CB8AC3E}">
        <p14:creationId xmlns:p14="http://schemas.microsoft.com/office/powerpoint/2010/main" val="2105457349"/>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4EAB72A-AE13-A5CC-770C-1BBF5F03E7EB}"/>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endParaRPr lang="en-GB"/>
          </a:p>
        </p:txBody>
      </p:sp>
      <p:sp>
        <p:nvSpPr>
          <p:cNvPr id="3" name="Text Placeholder 2">
            <a:extLst>
              <a:ext uri="{FF2B5EF4-FFF2-40B4-BE49-F238E27FC236}">
                <a16:creationId xmlns:a16="http://schemas.microsoft.com/office/drawing/2014/main" id="{5E1680E2-3244-DC76-DA04-AC6158192D90}"/>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5C446A3A-D1CE-F694-E9B0-AB73C0F1C0D2}"/>
              </a:ext>
            </a:extLst>
          </p:cNvPr>
          <p:cNvSpPr>
            <a:spLocks noGrp="1"/>
          </p:cNvSpPr>
          <p:nvPr>
            <p:ph type="dt" sz="half" idx="10"/>
          </p:nvPr>
        </p:nvSpPr>
        <p:spPr/>
        <p:txBody>
          <a:bodyPr/>
          <a:lstStyle/>
          <a:p>
            <a:fld id="{89111CE9-B5BB-4743-88FA-7AF73DDBEC07}" type="datetimeFigureOut">
              <a:rPr lang="en-GB" smtClean="0"/>
              <a:t>11/09/2026</a:t>
            </a:fld>
            <a:endParaRPr lang="en-GB"/>
          </a:p>
        </p:txBody>
      </p:sp>
      <p:sp>
        <p:nvSpPr>
          <p:cNvPr id="5" name="Footer Placeholder 4">
            <a:extLst>
              <a:ext uri="{FF2B5EF4-FFF2-40B4-BE49-F238E27FC236}">
                <a16:creationId xmlns:a16="http://schemas.microsoft.com/office/drawing/2014/main" id="{2F46A2C9-C2E4-8543-CB3C-21CAC4488FBF}"/>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05F921B1-7259-15EC-AF4B-41FFBF51F19E}"/>
              </a:ext>
            </a:extLst>
          </p:cNvPr>
          <p:cNvSpPr>
            <a:spLocks noGrp="1"/>
          </p:cNvSpPr>
          <p:nvPr>
            <p:ph type="sldNum" sz="quarter" idx="12"/>
          </p:nvPr>
        </p:nvSpPr>
        <p:spPr/>
        <p:txBody>
          <a:bodyPr/>
          <a:lstStyle/>
          <a:p>
            <a:fld id="{C04A63AE-A95C-4941-88F4-00406564BA97}" type="slidenum">
              <a:rPr lang="en-GB" smtClean="0"/>
              <a:t>‹#›</a:t>
            </a:fld>
            <a:endParaRPr lang="en-GB"/>
          </a:p>
        </p:txBody>
      </p:sp>
    </p:spTree>
    <p:extLst>
      <p:ext uri="{BB962C8B-B14F-4D97-AF65-F5344CB8AC3E}">
        <p14:creationId xmlns:p14="http://schemas.microsoft.com/office/powerpoint/2010/main" val="328626865"/>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425B1AE-3C33-FB56-BA49-0E6D2DA6541D}"/>
              </a:ext>
            </a:extLst>
          </p:cNvPr>
          <p:cNvSpPr>
            <a:spLocks noGrp="1"/>
          </p:cNvSpPr>
          <p:nvPr>
            <p:ph type="title"/>
          </p:nvPr>
        </p:nvSpPr>
        <p:spPr/>
        <p:txBody>
          <a:bodyPr/>
          <a:lstStyle/>
          <a:p>
            <a:r>
              <a:rPr lang="en-US"/>
              <a:t>Click to edit Master title style</a:t>
            </a:r>
            <a:endParaRPr lang="en-GB"/>
          </a:p>
        </p:txBody>
      </p:sp>
      <p:sp>
        <p:nvSpPr>
          <p:cNvPr id="3" name="Content Placeholder 2">
            <a:extLst>
              <a:ext uri="{FF2B5EF4-FFF2-40B4-BE49-F238E27FC236}">
                <a16:creationId xmlns:a16="http://schemas.microsoft.com/office/drawing/2014/main" id="{31DA1977-9963-1452-0B67-5C9B3A455DF5}"/>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a:extLst>
              <a:ext uri="{FF2B5EF4-FFF2-40B4-BE49-F238E27FC236}">
                <a16:creationId xmlns:a16="http://schemas.microsoft.com/office/drawing/2014/main" id="{411A3992-2672-20D5-D895-5707B00176C3}"/>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4">
            <a:extLst>
              <a:ext uri="{FF2B5EF4-FFF2-40B4-BE49-F238E27FC236}">
                <a16:creationId xmlns:a16="http://schemas.microsoft.com/office/drawing/2014/main" id="{8D878A1F-78BC-B183-30F2-45CA9E7C7794}"/>
              </a:ext>
            </a:extLst>
          </p:cNvPr>
          <p:cNvSpPr>
            <a:spLocks noGrp="1"/>
          </p:cNvSpPr>
          <p:nvPr>
            <p:ph type="dt" sz="half" idx="10"/>
          </p:nvPr>
        </p:nvSpPr>
        <p:spPr/>
        <p:txBody>
          <a:bodyPr/>
          <a:lstStyle/>
          <a:p>
            <a:fld id="{89111CE9-B5BB-4743-88FA-7AF73DDBEC07}" type="datetimeFigureOut">
              <a:rPr lang="en-GB" smtClean="0"/>
              <a:t>11/09/2026</a:t>
            </a:fld>
            <a:endParaRPr lang="en-GB"/>
          </a:p>
        </p:txBody>
      </p:sp>
      <p:sp>
        <p:nvSpPr>
          <p:cNvPr id="6" name="Footer Placeholder 5">
            <a:extLst>
              <a:ext uri="{FF2B5EF4-FFF2-40B4-BE49-F238E27FC236}">
                <a16:creationId xmlns:a16="http://schemas.microsoft.com/office/drawing/2014/main" id="{5E3E739D-E71D-9037-F2AC-D9D3E877CFAE}"/>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31FFB990-FDCF-0A9C-DBDC-27DD6E09D1B7}"/>
              </a:ext>
            </a:extLst>
          </p:cNvPr>
          <p:cNvSpPr>
            <a:spLocks noGrp="1"/>
          </p:cNvSpPr>
          <p:nvPr>
            <p:ph type="sldNum" sz="quarter" idx="12"/>
          </p:nvPr>
        </p:nvSpPr>
        <p:spPr/>
        <p:txBody>
          <a:bodyPr/>
          <a:lstStyle/>
          <a:p>
            <a:fld id="{C04A63AE-A95C-4941-88F4-00406564BA97}" type="slidenum">
              <a:rPr lang="en-GB" smtClean="0"/>
              <a:t>‹#›</a:t>
            </a:fld>
            <a:endParaRPr lang="en-GB"/>
          </a:p>
        </p:txBody>
      </p:sp>
    </p:spTree>
    <p:extLst>
      <p:ext uri="{BB962C8B-B14F-4D97-AF65-F5344CB8AC3E}">
        <p14:creationId xmlns:p14="http://schemas.microsoft.com/office/powerpoint/2010/main" val="4188039142"/>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1CA286B-DE77-6417-4A7A-B26B5EBA969A}"/>
              </a:ext>
            </a:extLst>
          </p:cNvPr>
          <p:cNvSpPr>
            <a:spLocks noGrp="1"/>
          </p:cNvSpPr>
          <p:nvPr>
            <p:ph type="title"/>
          </p:nvPr>
        </p:nvSpPr>
        <p:spPr>
          <a:xfrm>
            <a:off x="839788" y="365125"/>
            <a:ext cx="10515600" cy="1325563"/>
          </a:xfrm>
        </p:spPr>
        <p:txBody>
          <a:bodyPr/>
          <a:lstStyle/>
          <a:p>
            <a:r>
              <a:rPr lang="en-US"/>
              <a:t>Click to edit Master title style</a:t>
            </a:r>
            <a:endParaRPr lang="en-GB"/>
          </a:p>
        </p:txBody>
      </p:sp>
      <p:sp>
        <p:nvSpPr>
          <p:cNvPr id="3" name="Text Placeholder 2">
            <a:extLst>
              <a:ext uri="{FF2B5EF4-FFF2-40B4-BE49-F238E27FC236}">
                <a16:creationId xmlns:a16="http://schemas.microsoft.com/office/drawing/2014/main" id="{0B2E7910-7C07-BD37-A11D-5BAFD3538645}"/>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B214545E-96AA-5C11-A4AF-4D256ACC36CB}"/>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a:extLst>
              <a:ext uri="{FF2B5EF4-FFF2-40B4-BE49-F238E27FC236}">
                <a16:creationId xmlns:a16="http://schemas.microsoft.com/office/drawing/2014/main" id="{0F9F2485-AA4C-892F-0160-A805A814A2C7}"/>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9FB9A54A-4A24-F1EC-9DCF-A3A8D543CADE}"/>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Date Placeholder 6">
            <a:extLst>
              <a:ext uri="{FF2B5EF4-FFF2-40B4-BE49-F238E27FC236}">
                <a16:creationId xmlns:a16="http://schemas.microsoft.com/office/drawing/2014/main" id="{DD132948-5F22-98CC-B48C-AEC16F71B024}"/>
              </a:ext>
            </a:extLst>
          </p:cNvPr>
          <p:cNvSpPr>
            <a:spLocks noGrp="1"/>
          </p:cNvSpPr>
          <p:nvPr>
            <p:ph type="dt" sz="half" idx="10"/>
          </p:nvPr>
        </p:nvSpPr>
        <p:spPr/>
        <p:txBody>
          <a:bodyPr/>
          <a:lstStyle/>
          <a:p>
            <a:fld id="{89111CE9-B5BB-4743-88FA-7AF73DDBEC07}" type="datetimeFigureOut">
              <a:rPr lang="en-GB" smtClean="0"/>
              <a:t>11/09/2026</a:t>
            </a:fld>
            <a:endParaRPr lang="en-GB"/>
          </a:p>
        </p:txBody>
      </p:sp>
      <p:sp>
        <p:nvSpPr>
          <p:cNvPr id="8" name="Footer Placeholder 7">
            <a:extLst>
              <a:ext uri="{FF2B5EF4-FFF2-40B4-BE49-F238E27FC236}">
                <a16:creationId xmlns:a16="http://schemas.microsoft.com/office/drawing/2014/main" id="{D60A83A8-207D-12A7-2509-19CC14598F1E}"/>
              </a:ext>
            </a:extLst>
          </p:cNvPr>
          <p:cNvSpPr>
            <a:spLocks noGrp="1"/>
          </p:cNvSpPr>
          <p:nvPr>
            <p:ph type="ftr" sz="quarter" idx="11"/>
          </p:nvPr>
        </p:nvSpPr>
        <p:spPr/>
        <p:txBody>
          <a:bodyPr/>
          <a:lstStyle/>
          <a:p>
            <a:endParaRPr lang="en-GB"/>
          </a:p>
        </p:txBody>
      </p:sp>
      <p:sp>
        <p:nvSpPr>
          <p:cNvPr id="9" name="Slide Number Placeholder 8">
            <a:extLst>
              <a:ext uri="{FF2B5EF4-FFF2-40B4-BE49-F238E27FC236}">
                <a16:creationId xmlns:a16="http://schemas.microsoft.com/office/drawing/2014/main" id="{75B7AD4E-90C6-779C-E52B-54F2B7EADF64}"/>
              </a:ext>
            </a:extLst>
          </p:cNvPr>
          <p:cNvSpPr>
            <a:spLocks noGrp="1"/>
          </p:cNvSpPr>
          <p:nvPr>
            <p:ph type="sldNum" sz="quarter" idx="12"/>
          </p:nvPr>
        </p:nvSpPr>
        <p:spPr/>
        <p:txBody>
          <a:bodyPr/>
          <a:lstStyle/>
          <a:p>
            <a:fld id="{C04A63AE-A95C-4941-88F4-00406564BA97}" type="slidenum">
              <a:rPr lang="en-GB" smtClean="0"/>
              <a:t>‹#›</a:t>
            </a:fld>
            <a:endParaRPr lang="en-GB"/>
          </a:p>
        </p:txBody>
      </p:sp>
    </p:spTree>
    <p:extLst>
      <p:ext uri="{BB962C8B-B14F-4D97-AF65-F5344CB8AC3E}">
        <p14:creationId xmlns:p14="http://schemas.microsoft.com/office/powerpoint/2010/main" val="2980622718"/>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D53269E-1DCF-0945-751C-355497F19B8F}"/>
              </a:ext>
            </a:extLst>
          </p:cNvPr>
          <p:cNvSpPr>
            <a:spLocks noGrp="1"/>
          </p:cNvSpPr>
          <p:nvPr>
            <p:ph type="title"/>
          </p:nvPr>
        </p:nvSpPr>
        <p:spPr/>
        <p:txBody>
          <a:bodyPr/>
          <a:lstStyle/>
          <a:p>
            <a:r>
              <a:rPr lang="en-US"/>
              <a:t>Click to edit Master title style</a:t>
            </a:r>
            <a:endParaRPr lang="en-GB"/>
          </a:p>
        </p:txBody>
      </p:sp>
      <p:sp>
        <p:nvSpPr>
          <p:cNvPr id="3" name="Date Placeholder 2">
            <a:extLst>
              <a:ext uri="{FF2B5EF4-FFF2-40B4-BE49-F238E27FC236}">
                <a16:creationId xmlns:a16="http://schemas.microsoft.com/office/drawing/2014/main" id="{E6DE8854-420B-FDED-3D0B-03822880E30A}"/>
              </a:ext>
            </a:extLst>
          </p:cNvPr>
          <p:cNvSpPr>
            <a:spLocks noGrp="1"/>
          </p:cNvSpPr>
          <p:nvPr>
            <p:ph type="dt" sz="half" idx="10"/>
          </p:nvPr>
        </p:nvSpPr>
        <p:spPr/>
        <p:txBody>
          <a:bodyPr/>
          <a:lstStyle/>
          <a:p>
            <a:fld id="{89111CE9-B5BB-4743-88FA-7AF73DDBEC07}" type="datetimeFigureOut">
              <a:rPr lang="en-GB" smtClean="0"/>
              <a:t>11/09/2026</a:t>
            </a:fld>
            <a:endParaRPr lang="en-GB"/>
          </a:p>
        </p:txBody>
      </p:sp>
      <p:sp>
        <p:nvSpPr>
          <p:cNvPr id="4" name="Footer Placeholder 3">
            <a:extLst>
              <a:ext uri="{FF2B5EF4-FFF2-40B4-BE49-F238E27FC236}">
                <a16:creationId xmlns:a16="http://schemas.microsoft.com/office/drawing/2014/main" id="{AFDAE1E5-2FAE-E7FA-D942-4E3AF098BB77}"/>
              </a:ext>
            </a:extLst>
          </p:cNvPr>
          <p:cNvSpPr>
            <a:spLocks noGrp="1"/>
          </p:cNvSpPr>
          <p:nvPr>
            <p:ph type="ftr" sz="quarter" idx="11"/>
          </p:nvPr>
        </p:nvSpPr>
        <p:spPr/>
        <p:txBody>
          <a:bodyPr/>
          <a:lstStyle/>
          <a:p>
            <a:endParaRPr lang="en-GB"/>
          </a:p>
        </p:txBody>
      </p:sp>
      <p:sp>
        <p:nvSpPr>
          <p:cNvPr id="5" name="Slide Number Placeholder 4">
            <a:extLst>
              <a:ext uri="{FF2B5EF4-FFF2-40B4-BE49-F238E27FC236}">
                <a16:creationId xmlns:a16="http://schemas.microsoft.com/office/drawing/2014/main" id="{43EDD878-516B-B155-10C7-EE628072FD3E}"/>
              </a:ext>
            </a:extLst>
          </p:cNvPr>
          <p:cNvSpPr>
            <a:spLocks noGrp="1"/>
          </p:cNvSpPr>
          <p:nvPr>
            <p:ph type="sldNum" sz="quarter" idx="12"/>
          </p:nvPr>
        </p:nvSpPr>
        <p:spPr/>
        <p:txBody>
          <a:bodyPr/>
          <a:lstStyle/>
          <a:p>
            <a:fld id="{C04A63AE-A95C-4941-88F4-00406564BA97}" type="slidenum">
              <a:rPr lang="en-GB" smtClean="0"/>
              <a:t>‹#›</a:t>
            </a:fld>
            <a:endParaRPr lang="en-GB"/>
          </a:p>
        </p:txBody>
      </p:sp>
    </p:spTree>
    <p:extLst>
      <p:ext uri="{BB962C8B-B14F-4D97-AF65-F5344CB8AC3E}">
        <p14:creationId xmlns:p14="http://schemas.microsoft.com/office/powerpoint/2010/main" val="2700670337"/>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D08C8C51-6D8A-F3B1-F738-5D1853C7BCCE}"/>
              </a:ext>
            </a:extLst>
          </p:cNvPr>
          <p:cNvSpPr>
            <a:spLocks noGrp="1"/>
          </p:cNvSpPr>
          <p:nvPr>
            <p:ph type="dt" sz="half" idx="10"/>
          </p:nvPr>
        </p:nvSpPr>
        <p:spPr/>
        <p:txBody>
          <a:bodyPr/>
          <a:lstStyle/>
          <a:p>
            <a:fld id="{89111CE9-B5BB-4743-88FA-7AF73DDBEC07}" type="datetimeFigureOut">
              <a:rPr lang="en-GB" smtClean="0"/>
              <a:t>11/09/2026</a:t>
            </a:fld>
            <a:endParaRPr lang="en-GB"/>
          </a:p>
        </p:txBody>
      </p:sp>
      <p:sp>
        <p:nvSpPr>
          <p:cNvPr id="3" name="Footer Placeholder 2">
            <a:extLst>
              <a:ext uri="{FF2B5EF4-FFF2-40B4-BE49-F238E27FC236}">
                <a16:creationId xmlns:a16="http://schemas.microsoft.com/office/drawing/2014/main" id="{036674B4-D493-C3EE-0D79-CAB164E754A9}"/>
              </a:ext>
            </a:extLst>
          </p:cNvPr>
          <p:cNvSpPr>
            <a:spLocks noGrp="1"/>
          </p:cNvSpPr>
          <p:nvPr>
            <p:ph type="ftr" sz="quarter" idx="11"/>
          </p:nvPr>
        </p:nvSpPr>
        <p:spPr/>
        <p:txBody>
          <a:bodyPr/>
          <a:lstStyle/>
          <a:p>
            <a:endParaRPr lang="en-GB"/>
          </a:p>
        </p:txBody>
      </p:sp>
      <p:sp>
        <p:nvSpPr>
          <p:cNvPr id="4" name="Slide Number Placeholder 3">
            <a:extLst>
              <a:ext uri="{FF2B5EF4-FFF2-40B4-BE49-F238E27FC236}">
                <a16:creationId xmlns:a16="http://schemas.microsoft.com/office/drawing/2014/main" id="{2C9EC7D5-DDF1-2C66-301E-CE144E6CFB96}"/>
              </a:ext>
            </a:extLst>
          </p:cNvPr>
          <p:cNvSpPr>
            <a:spLocks noGrp="1"/>
          </p:cNvSpPr>
          <p:nvPr>
            <p:ph type="sldNum" sz="quarter" idx="12"/>
          </p:nvPr>
        </p:nvSpPr>
        <p:spPr/>
        <p:txBody>
          <a:bodyPr/>
          <a:lstStyle/>
          <a:p>
            <a:fld id="{C04A63AE-A95C-4941-88F4-00406564BA97}" type="slidenum">
              <a:rPr lang="en-GB" smtClean="0"/>
              <a:t>‹#›</a:t>
            </a:fld>
            <a:endParaRPr lang="en-GB"/>
          </a:p>
        </p:txBody>
      </p:sp>
    </p:spTree>
    <p:extLst>
      <p:ext uri="{BB962C8B-B14F-4D97-AF65-F5344CB8AC3E}">
        <p14:creationId xmlns:p14="http://schemas.microsoft.com/office/powerpoint/2010/main" val="1899318720"/>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1B53BED-4A53-4702-B7A8-AFBE5E9810AB}"/>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Content Placeholder 2">
            <a:extLst>
              <a:ext uri="{FF2B5EF4-FFF2-40B4-BE49-F238E27FC236}">
                <a16:creationId xmlns:a16="http://schemas.microsoft.com/office/drawing/2014/main" id="{755D6425-9517-92C1-C63A-65D54BC0195C}"/>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a:extLst>
              <a:ext uri="{FF2B5EF4-FFF2-40B4-BE49-F238E27FC236}">
                <a16:creationId xmlns:a16="http://schemas.microsoft.com/office/drawing/2014/main" id="{ECF06539-FB20-E8C1-97E6-C07383EE124C}"/>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F2E843F9-4887-7F5C-F925-E37AE2509DBA}"/>
              </a:ext>
            </a:extLst>
          </p:cNvPr>
          <p:cNvSpPr>
            <a:spLocks noGrp="1"/>
          </p:cNvSpPr>
          <p:nvPr>
            <p:ph type="dt" sz="half" idx="10"/>
          </p:nvPr>
        </p:nvSpPr>
        <p:spPr/>
        <p:txBody>
          <a:bodyPr/>
          <a:lstStyle/>
          <a:p>
            <a:fld id="{89111CE9-B5BB-4743-88FA-7AF73DDBEC07}" type="datetimeFigureOut">
              <a:rPr lang="en-GB" smtClean="0"/>
              <a:t>11/09/2026</a:t>
            </a:fld>
            <a:endParaRPr lang="en-GB"/>
          </a:p>
        </p:txBody>
      </p:sp>
      <p:sp>
        <p:nvSpPr>
          <p:cNvPr id="6" name="Footer Placeholder 5">
            <a:extLst>
              <a:ext uri="{FF2B5EF4-FFF2-40B4-BE49-F238E27FC236}">
                <a16:creationId xmlns:a16="http://schemas.microsoft.com/office/drawing/2014/main" id="{98A7ACCE-0209-7364-BCB3-A5A69BFF15D4}"/>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EB7CF381-96B9-65C4-9050-03FDC6970E8F}"/>
              </a:ext>
            </a:extLst>
          </p:cNvPr>
          <p:cNvSpPr>
            <a:spLocks noGrp="1"/>
          </p:cNvSpPr>
          <p:nvPr>
            <p:ph type="sldNum" sz="quarter" idx="12"/>
          </p:nvPr>
        </p:nvSpPr>
        <p:spPr/>
        <p:txBody>
          <a:bodyPr/>
          <a:lstStyle/>
          <a:p>
            <a:fld id="{C04A63AE-A95C-4941-88F4-00406564BA97}" type="slidenum">
              <a:rPr lang="en-GB" smtClean="0"/>
              <a:t>‹#›</a:t>
            </a:fld>
            <a:endParaRPr lang="en-GB"/>
          </a:p>
        </p:txBody>
      </p:sp>
    </p:spTree>
    <p:extLst>
      <p:ext uri="{BB962C8B-B14F-4D97-AF65-F5344CB8AC3E}">
        <p14:creationId xmlns:p14="http://schemas.microsoft.com/office/powerpoint/2010/main" val="1153100645"/>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D4A3952-B3C7-BF35-C84F-E34FCA225A7E}"/>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Picture Placeholder 2">
            <a:extLst>
              <a:ext uri="{FF2B5EF4-FFF2-40B4-BE49-F238E27FC236}">
                <a16:creationId xmlns:a16="http://schemas.microsoft.com/office/drawing/2014/main" id="{95621C44-EFE4-5BF2-1F33-AC2AD083F90A}"/>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a:extLst>
              <a:ext uri="{FF2B5EF4-FFF2-40B4-BE49-F238E27FC236}">
                <a16:creationId xmlns:a16="http://schemas.microsoft.com/office/drawing/2014/main" id="{263FF81E-A129-D5FB-5C0D-ECF0E5D7F141}"/>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72376E4C-2E0D-D31E-687A-F13BAB84B13A}"/>
              </a:ext>
            </a:extLst>
          </p:cNvPr>
          <p:cNvSpPr>
            <a:spLocks noGrp="1"/>
          </p:cNvSpPr>
          <p:nvPr>
            <p:ph type="dt" sz="half" idx="10"/>
          </p:nvPr>
        </p:nvSpPr>
        <p:spPr/>
        <p:txBody>
          <a:bodyPr/>
          <a:lstStyle/>
          <a:p>
            <a:fld id="{89111CE9-B5BB-4743-88FA-7AF73DDBEC07}" type="datetimeFigureOut">
              <a:rPr lang="en-GB" smtClean="0"/>
              <a:t>11/09/2026</a:t>
            </a:fld>
            <a:endParaRPr lang="en-GB"/>
          </a:p>
        </p:txBody>
      </p:sp>
      <p:sp>
        <p:nvSpPr>
          <p:cNvPr id="6" name="Footer Placeholder 5">
            <a:extLst>
              <a:ext uri="{FF2B5EF4-FFF2-40B4-BE49-F238E27FC236}">
                <a16:creationId xmlns:a16="http://schemas.microsoft.com/office/drawing/2014/main" id="{6D3DFDA3-F3A4-1A11-88D0-1B70BFDDFC1F}"/>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FFD6C8AB-F314-55F6-0725-FF4F0A51A984}"/>
              </a:ext>
            </a:extLst>
          </p:cNvPr>
          <p:cNvSpPr>
            <a:spLocks noGrp="1"/>
          </p:cNvSpPr>
          <p:nvPr>
            <p:ph type="sldNum" sz="quarter" idx="12"/>
          </p:nvPr>
        </p:nvSpPr>
        <p:spPr/>
        <p:txBody>
          <a:bodyPr/>
          <a:lstStyle/>
          <a:p>
            <a:fld id="{C04A63AE-A95C-4941-88F4-00406564BA97}" type="slidenum">
              <a:rPr lang="en-GB" smtClean="0"/>
              <a:t>‹#›</a:t>
            </a:fld>
            <a:endParaRPr lang="en-GB"/>
          </a:p>
        </p:txBody>
      </p:sp>
    </p:spTree>
    <p:extLst>
      <p:ext uri="{BB962C8B-B14F-4D97-AF65-F5344CB8AC3E}">
        <p14:creationId xmlns:p14="http://schemas.microsoft.com/office/powerpoint/2010/main" val="3959903335"/>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D221E1B-D659-EB40-3A42-5A925EDC8EC9}"/>
              </a:ext>
            </a:extLst>
          </p:cNvPr>
          <p:cNvSpPr>
            <a:spLocks noGrp="1"/>
          </p:cNvSpPr>
          <p:nvPr>
            <p:ph type="title"/>
          </p:nvPr>
        </p:nvSpPr>
        <p:spPr/>
        <p:txBody>
          <a:bodyPr/>
          <a:lstStyle/>
          <a:p>
            <a:r>
              <a:rPr lang="en-US"/>
              <a:t>Click to edit Master title style</a:t>
            </a:r>
            <a:endParaRPr lang="en-GB"/>
          </a:p>
        </p:txBody>
      </p:sp>
      <p:sp>
        <p:nvSpPr>
          <p:cNvPr id="3" name="Vertical Text Placeholder 2">
            <a:extLst>
              <a:ext uri="{FF2B5EF4-FFF2-40B4-BE49-F238E27FC236}">
                <a16:creationId xmlns:a16="http://schemas.microsoft.com/office/drawing/2014/main" id="{B2B66C94-BAF5-2958-4BE4-0B6ACB604A74}"/>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78B7BE32-F02F-9C4B-50C9-1D2426623A47}"/>
              </a:ext>
            </a:extLst>
          </p:cNvPr>
          <p:cNvSpPr>
            <a:spLocks noGrp="1"/>
          </p:cNvSpPr>
          <p:nvPr>
            <p:ph type="dt" sz="half" idx="10"/>
          </p:nvPr>
        </p:nvSpPr>
        <p:spPr/>
        <p:txBody>
          <a:bodyPr/>
          <a:lstStyle/>
          <a:p>
            <a:fld id="{89111CE9-B5BB-4743-88FA-7AF73DDBEC07}" type="datetimeFigureOut">
              <a:rPr lang="en-GB" smtClean="0"/>
              <a:t>11/09/2026</a:t>
            </a:fld>
            <a:endParaRPr lang="en-GB"/>
          </a:p>
        </p:txBody>
      </p:sp>
      <p:sp>
        <p:nvSpPr>
          <p:cNvPr id="5" name="Footer Placeholder 4">
            <a:extLst>
              <a:ext uri="{FF2B5EF4-FFF2-40B4-BE49-F238E27FC236}">
                <a16:creationId xmlns:a16="http://schemas.microsoft.com/office/drawing/2014/main" id="{3AB18058-4A70-0D0B-574A-FDCDFEE7DE36}"/>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5251451D-7642-D47A-506E-7ED4D92FA991}"/>
              </a:ext>
            </a:extLst>
          </p:cNvPr>
          <p:cNvSpPr>
            <a:spLocks noGrp="1"/>
          </p:cNvSpPr>
          <p:nvPr>
            <p:ph type="sldNum" sz="quarter" idx="12"/>
          </p:nvPr>
        </p:nvSpPr>
        <p:spPr/>
        <p:txBody>
          <a:bodyPr/>
          <a:lstStyle/>
          <a:p>
            <a:fld id="{C04A63AE-A95C-4941-88F4-00406564BA97}" type="slidenum">
              <a:rPr lang="en-GB" smtClean="0"/>
              <a:t>‹#›</a:t>
            </a:fld>
            <a:endParaRPr lang="en-GB"/>
          </a:p>
        </p:txBody>
      </p:sp>
    </p:spTree>
    <p:extLst>
      <p:ext uri="{BB962C8B-B14F-4D97-AF65-F5344CB8AC3E}">
        <p14:creationId xmlns:p14="http://schemas.microsoft.com/office/powerpoint/2010/main" val="2444374904"/>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23781374-8C12-D755-1A6B-67DD0777C752}"/>
              </a:ext>
            </a:extLst>
          </p:cNvPr>
          <p:cNvSpPr>
            <a:spLocks noGrp="1"/>
          </p:cNvSpPr>
          <p:nvPr>
            <p:ph type="title" orient="vert"/>
          </p:nvPr>
        </p:nvSpPr>
        <p:spPr>
          <a:xfrm>
            <a:off x="8724900" y="365125"/>
            <a:ext cx="2628900" cy="5811838"/>
          </a:xfrm>
        </p:spPr>
        <p:txBody>
          <a:bodyPr vert="eaVert"/>
          <a:lstStyle/>
          <a:p>
            <a:r>
              <a:rPr lang="en-US"/>
              <a:t>Click to edit Master title style</a:t>
            </a:r>
            <a:endParaRPr lang="en-GB"/>
          </a:p>
        </p:txBody>
      </p:sp>
      <p:sp>
        <p:nvSpPr>
          <p:cNvPr id="3" name="Vertical Text Placeholder 2">
            <a:extLst>
              <a:ext uri="{FF2B5EF4-FFF2-40B4-BE49-F238E27FC236}">
                <a16:creationId xmlns:a16="http://schemas.microsoft.com/office/drawing/2014/main" id="{2A283C6E-2C69-0F18-72D3-E3B4A0FA7750}"/>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0944BB46-281F-93F1-19B9-76CC0C0F43B8}"/>
              </a:ext>
            </a:extLst>
          </p:cNvPr>
          <p:cNvSpPr>
            <a:spLocks noGrp="1"/>
          </p:cNvSpPr>
          <p:nvPr>
            <p:ph type="dt" sz="half" idx="10"/>
          </p:nvPr>
        </p:nvSpPr>
        <p:spPr/>
        <p:txBody>
          <a:bodyPr/>
          <a:lstStyle/>
          <a:p>
            <a:fld id="{89111CE9-B5BB-4743-88FA-7AF73DDBEC07}" type="datetimeFigureOut">
              <a:rPr lang="en-GB" smtClean="0"/>
              <a:t>11/09/2026</a:t>
            </a:fld>
            <a:endParaRPr lang="en-GB"/>
          </a:p>
        </p:txBody>
      </p:sp>
      <p:sp>
        <p:nvSpPr>
          <p:cNvPr id="5" name="Footer Placeholder 4">
            <a:extLst>
              <a:ext uri="{FF2B5EF4-FFF2-40B4-BE49-F238E27FC236}">
                <a16:creationId xmlns:a16="http://schemas.microsoft.com/office/drawing/2014/main" id="{55B1BAC5-6135-2222-6E63-706B84E4EC43}"/>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63DED2CE-DBC1-EB85-EF64-6A4CAD2612B9}"/>
              </a:ext>
            </a:extLst>
          </p:cNvPr>
          <p:cNvSpPr>
            <a:spLocks noGrp="1"/>
          </p:cNvSpPr>
          <p:nvPr>
            <p:ph type="sldNum" sz="quarter" idx="12"/>
          </p:nvPr>
        </p:nvSpPr>
        <p:spPr/>
        <p:txBody>
          <a:bodyPr/>
          <a:lstStyle/>
          <a:p>
            <a:fld id="{C04A63AE-A95C-4941-88F4-00406564BA97}" type="slidenum">
              <a:rPr lang="en-GB" smtClean="0"/>
              <a:t>‹#›</a:t>
            </a:fld>
            <a:endParaRPr lang="en-GB"/>
          </a:p>
        </p:txBody>
      </p:sp>
    </p:spTree>
    <p:extLst>
      <p:ext uri="{BB962C8B-B14F-4D97-AF65-F5344CB8AC3E}">
        <p14:creationId xmlns:p14="http://schemas.microsoft.com/office/powerpoint/2010/main" val="1172311819"/>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8466655C-DC39-F0A2-1A0B-93B811BEBB16}"/>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endParaRPr lang="en-GB"/>
          </a:p>
        </p:txBody>
      </p:sp>
      <p:sp>
        <p:nvSpPr>
          <p:cNvPr id="3" name="Text Placeholder 2">
            <a:extLst>
              <a:ext uri="{FF2B5EF4-FFF2-40B4-BE49-F238E27FC236}">
                <a16:creationId xmlns:a16="http://schemas.microsoft.com/office/drawing/2014/main" id="{854DDAE8-A28F-7D53-5450-8E6C54F6A509}"/>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FC85D438-A2FD-F88D-C5AA-0EED86353D96}"/>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89111CE9-B5BB-4743-88FA-7AF73DDBEC07}" type="datetimeFigureOut">
              <a:rPr lang="en-GB" smtClean="0"/>
              <a:t>11/09/2026</a:t>
            </a:fld>
            <a:endParaRPr lang="en-GB"/>
          </a:p>
        </p:txBody>
      </p:sp>
      <p:sp>
        <p:nvSpPr>
          <p:cNvPr id="5" name="Footer Placeholder 4">
            <a:extLst>
              <a:ext uri="{FF2B5EF4-FFF2-40B4-BE49-F238E27FC236}">
                <a16:creationId xmlns:a16="http://schemas.microsoft.com/office/drawing/2014/main" id="{BF5BA6DE-9101-A612-6487-B49FD6C00881}"/>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Slide Number Placeholder 5">
            <a:extLst>
              <a:ext uri="{FF2B5EF4-FFF2-40B4-BE49-F238E27FC236}">
                <a16:creationId xmlns:a16="http://schemas.microsoft.com/office/drawing/2014/main" id="{11B83DC7-DD88-6A5E-BAB9-D8903CB23CE9}"/>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C04A63AE-A95C-4941-88F4-00406564BA97}" type="slidenum">
              <a:rPr lang="en-GB" smtClean="0"/>
              <a:t>‹#›</a:t>
            </a:fld>
            <a:endParaRPr lang="en-GB"/>
          </a:p>
        </p:txBody>
      </p:sp>
    </p:spTree>
    <p:extLst>
      <p:ext uri="{BB962C8B-B14F-4D97-AF65-F5344CB8AC3E}">
        <p14:creationId xmlns:p14="http://schemas.microsoft.com/office/powerpoint/2010/main" val="1122962152"/>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image" Target="../media/image1.jpeg"/><Relationship Id="rId1" Type="http://schemas.openxmlformats.org/officeDocument/2006/relationships/slideLayout" Target="../slideLayouts/slideLayout2.xml"/><Relationship Id="rId5" Type="http://schemas.openxmlformats.org/officeDocument/2006/relationships/image" Target="../media/image4.png"/><Relationship Id="rId4" Type="http://schemas.openxmlformats.org/officeDocument/2006/relationships/image" Target="../media/image3.jpeg"/></Relationships>
</file>

<file path=ppt/slides/_rels/slide3.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1.jpeg"/><Relationship Id="rId1" Type="http://schemas.openxmlformats.org/officeDocument/2006/relationships/slideLayout" Target="../slideLayouts/slideLayout2.xml"/><Relationship Id="rId6" Type="http://schemas.openxmlformats.org/officeDocument/2006/relationships/image" Target="../media/image8.jpeg"/><Relationship Id="rId5" Type="http://schemas.openxmlformats.org/officeDocument/2006/relationships/image" Target="../media/image7.jpeg"/><Relationship Id="rId4" Type="http://schemas.openxmlformats.org/officeDocument/2006/relationships/image" Target="../media/image6.png"/></Relationships>
</file>

<file path=ppt/slides/_rels/slide4.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1.jpe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3" Type="http://schemas.openxmlformats.org/officeDocument/2006/relationships/image" Target="../media/image10.jpeg"/><Relationship Id="rId2" Type="http://schemas.openxmlformats.org/officeDocument/2006/relationships/image" Target="../media/image1.jpe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3" Type="http://schemas.openxmlformats.org/officeDocument/2006/relationships/image" Target="../media/image11.jpeg"/><Relationship Id="rId2" Type="http://schemas.openxmlformats.org/officeDocument/2006/relationships/image" Target="../media/image1.jpe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image" Target="../media/image1.jpeg"/><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3" Type="http://schemas.openxmlformats.org/officeDocument/2006/relationships/image" Target="../media/image14.jpeg"/><Relationship Id="rId2" Type="http://schemas.openxmlformats.org/officeDocument/2006/relationships/image" Target="../media/image1.jpeg"/><Relationship Id="rId1" Type="http://schemas.openxmlformats.org/officeDocument/2006/relationships/slideLayout" Target="../slideLayouts/slideLayout2.xml"/><Relationship Id="rId5" Type="http://schemas.openxmlformats.org/officeDocument/2006/relationships/image" Target="../media/image16.jpeg"/><Relationship Id="rId4" Type="http://schemas.openxmlformats.org/officeDocument/2006/relationships/image" Target="../media/image15.jpeg"/></Relationships>
</file>

<file path=ppt/slides/_rels/slide13.xml.rels><?xml version="1.0" encoding="UTF-8" standalone="yes"?>
<Relationships xmlns="http://schemas.openxmlformats.org/package/2006/relationships"><Relationship Id="rId3" Type="http://schemas.openxmlformats.org/officeDocument/2006/relationships/image" Target="../media/image17.png"/><Relationship Id="rId2" Type="http://schemas.openxmlformats.org/officeDocument/2006/relationships/image" Target="../media/image1.jpeg"/><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3" Type="http://schemas.openxmlformats.org/officeDocument/2006/relationships/image" Target="../media/image18.jpeg"/><Relationship Id="rId2" Type="http://schemas.openxmlformats.org/officeDocument/2006/relationships/image" Target="../media/image1.jpeg"/><Relationship Id="rId1" Type="http://schemas.openxmlformats.org/officeDocument/2006/relationships/slideLayout" Target="../slideLayouts/slideLayout7.xml"/><Relationship Id="rId4" Type="http://schemas.openxmlformats.org/officeDocument/2006/relationships/image" Target="../media/image19.jpeg"/></Relationships>
</file>

<file path=ppt/slides/_rels/slide15.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image" Target="../media/image20.png"/><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3" Type="http://schemas.openxmlformats.org/officeDocument/2006/relationships/image" Target="../media/image22.png"/><Relationship Id="rId2" Type="http://schemas.openxmlformats.org/officeDocument/2006/relationships/image" Target="../media/image21.png"/><Relationship Id="rId1" Type="http://schemas.openxmlformats.org/officeDocument/2006/relationships/slideLayout" Target="../slideLayouts/slideLayout7.xml"/></Relationships>
</file>

<file path=ppt/slides/_rels/slide18.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3" Type="http://schemas.openxmlformats.org/officeDocument/2006/relationships/image" Target="../media/image23.png"/><Relationship Id="rId2" Type="http://schemas.openxmlformats.org/officeDocument/2006/relationships/image" Target="../media/image1.jpeg"/><Relationship Id="rId1" Type="http://schemas.openxmlformats.org/officeDocument/2006/relationships/slideLayout" Target="../slideLayouts/slideLayout2.xml"/><Relationship Id="rId4" Type="http://schemas.openxmlformats.org/officeDocument/2006/relationships/image" Target="../media/image24.jpeg"/></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CD53998-D298-8C2B-F024-D3AE9D1FC1FA}"/>
              </a:ext>
            </a:extLst>
          </p:cNvPr>
          <p:cNvSpPr>
            <a:spLocks noGrp="1"/>
          </p:cNvSpPr>
          <p:nvPr>
            <p:ph type="ctrTitle"/>
          </p:nvPr>
        </p:nvSpPr>
        <p:spPr/>
        <p:txBody>
          <a:bodyPr/>
          <a:lstStyle/>
          <a:p>
            <a:r>
              <a:rPr lang="en-GB"/>
              <a:t>Welcome Year 3 and 4 Parents</a:t>
            </a:r>
          </a:p>
        </p:txBody>
      </p:sp>
      <p:sp>
        <p:nvSpPr>
          <p:cNvPr id="3" name="Subtitle 2">
            <a:extLst>
              <a:ext uri="{FF2B5EF4-FFF2-40B4-BE49-F238E27FC236}">
                <a16:creationId xmlns:a16="http://schemas.microsoft.com/office/drawing/2014/main" id="{1B71C6A5-DEC1-80C5-1C42-66E9AF0FDE00}"/>
              </a:ext>
            </a:extLst>
          </p:cNvPr>
          <p:cNvSpPr>
            <a:spLocks noGrp="1"/>
          </p:cNvSpPr>
          <p:nvPr>
            <p:ph type="subTitle" idx="1"/>
          </p:nvPr>
        </p:nvSpPr>
        <p:spPr>
          <a:xfrm>
            <a:off x="1316052" y="4486887"/>
            <a:ext cx="9682480" cy="1077026"/>
          </a:xfrm>
        </p:spPr>
        <p:txBody>
          <a:bodyPr vert="horz" lIns="91440" tIns="45720" rIns="91440" bIns="45720" rtlCol="0" anchor="t">
            <a:normAutofit/>
          </a:bodyPr>
          <a:lstStyle/>
          <a:p>
            <a:r>
              <a:rPr lang="en-GB"/>
              <a:t>Miss Armstrong (Acacia class), Mr Ashe (Cherry class) and Miss Wilson and Mrs Bale (Poplar class)</a:t>
            </a:r>
          </a:p>
        </p:txBody>
      </p:sp>
      <p:pic>
        <p:nvPicPr>
          <p:cNvPr id="1026" name="Picture 2">
            <a:extLst>
              <a:ext uri="{FF2B5EF4-FFF2-40B4-BE49-F238E27FC236}">
                <a16:creationId xmlns:a16="http://schemas.microsoft.com/office/drawing/2014/main" id="{53A5FA7D-774F-657F-08B9-97561283AEC9}"/>
              </a:ext>
            </a:extLst>
          </p:cNvPr>
          <p:cNvPicPr>
            <a:picLocks noChangeAspect="1" noChangeArrowheads="1"/>
          </p:cNvPicPr>
          <p:nvPr/>
        </p:nvPicPr>
        <p:blipFill>
          <a:blip r:embed="rId2">
            <a:extLst>
              <a:ext uri="{28A0092B-C50C-407E-A947-70E740481C1C}">
                <a14:useLocalDpi xmlns:a14="http://schemas.microsoft.com/office/drawing/2010/main" val="0"/>
              </a:ext>
            </a:extLst>
          </a:blip>
          <a:srcRect t="-1625" b="-3185"/>
          <a:stretch/>
        </p:blipFill>
        <p:spPr bwMode="auto">
          <a:xfrm>
            <a:off x="0" y="7041"/>
            <a:ext cx="5190565" cy="1821717"/>
          </a:xfrm>
          <a:prstGeom prst="rect">
            <a:avLst/>
          </a:prstGeom>
          <a:noFill/>
          <a:extLst>
            <a:ext uri="{909E8E84-426E-40DD-AFC4-6F175D3DCCD1}">
              <a14:hiddenFill xmlns:a14="http://schemas.microsoft.com/office/drawing/2010/main">
                <a:solidFill>
                  <a:srgbClr val="FFFFFF"/>
                </a:solidFill>
              </a14:hiddenFill>
            </a:ext>
          </a:extLst>
        </p:spPr>
      </p:pic>
      <p:sp>
        <p:nvSpPr>
          <p:cNvPr id="4" name="Rectangle 3">
            <a:extLst>
              <a:ext uri="{FF2B5EF4-FFF2-40B4-BE49-F238E27FC236}">
                <a16:creationId xmlns:a16="http://schemas.microsoft.com/office/drawing/2014/main" id="{F7CA6FC2-8B7A-9186-A9C1-994D87167D77}"/>
              </a:ext>
            </a:extLst>
          </p:cNvPr>
          <p:cNvSpPr/>
          <p:nvPr/>
        </p:nvSpPr>
        <p:spPr>
          <a:xfrm>
            <a:off x="1936" y="5788030"/>
            <a:ext cx="12190063" cy="1064923"/>
          </a:xfrm>
          <a:prstGeom prst="rect">
            <a:avLst/>
          </a:prstGeom>
          <a:solidFill>
            <a:schemeClr val="accent6"/>
          </a:solidFill>
          <a:ln>
            <a:solidFill>
              <a:schemeClr val="accent6"/>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n-US" sz="3500" b="1">
                <a:ea typeface="+mn-lt"/>
                <a:cs typeface="+mn-lt"/>
              </a:rPr>
              <a:t>Learning Together with Kind Hearts and Determined Minds</a:t>
            </a:r>
            <a:endParaRPr lang="en-US" sz="3500">
              <a:ea typeface="Calibri"/>
              <a:cs typeface="Calibri"/>
            </a:endParaRPr>
          </a:p>
        </p:txBody>
      </p:sp>
    </p:spTree>
    <p:extLst>
      <p:ext uri="{BB962C8B-B14F-4D97-AF65-F5344CB8AC3E}">
        <p14:creationId xmlns:p14="http://schemas.microsoft.com/office/powerpoint/2010/main" val="3473125402"/>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404CFCD-3780-DA14-8C2D-E1F5254A8E0A}"/>
              </a:ext>
            </a:extLst>
          </p:cNvPr>
          <p:cNvSpPr>
            <a:spLocks noGrp="1"/>
          </p:cNvSpPr>
          <p:nvPr>
            <p:ph type="title"/>
          </p:nvPr>
        </p:nvSpPr>
        <p:spPr>
          <a:xfrm>
            <a:off x="4709123" y="378300"/>
            <a:ext cx="3971925" cy="1325563"/>
          </a:xfrm>
        </p:spPr>
        <p:txBody>
          <a:bodyPr/>
          <a:lstStyle/>
          <a:p>
            <a:r>
              <a:rPr lang="en-GB" b="1" u="sng"/>
              <a:t>Terms 1 and 2</a:t>
            </a:r>
          </a:p>
        </p:txBody>
      </p:sp>
      <p:sp>
        <p:nvSpPr>
          <p:cNvPr id="3" name="Content Placeholder 2">
            <a:extLst>
              <a:ext uri="{FF2B5EF4-FFF2-40B4-BE49-F238E27FC236}">
                <a16:creationId xmlns:a16="http://schemas.microsoft.com/office/drawing/2014/main" id="{6816F7C4-0B28-E330-C41A-49E7D94849A2}"/>
              </a:ext>
            </a:extLst>
          </p:cNvPr>
          <p:cNvSpPr>
            <a:spLocks noGrp="1"/>
          </p:cNvSpPr>
          <p:nvPr>
            <p:ph idx="1"/>
          </p:nvPr>
        </p:nvSpPr>
        <p:spPr>
          <a:xfrm>
            <a:off x="492760" y="1786711"/>
            <a:ext cx="6532376" cy="4888092"/>
          </a:xfrm>
        </p:spPr>
        <p:txBody>
          <a:bodyPr vert="horz" lIns="91440" tIns="45720" rIns="91440" bIns="45720" rtlCol="0" anchor="t">
            <a:normAutofit/>
          </a:bodyPr>
          <a:lstStyle/>
          <a:p>
            <a:pPr marL="0" indent="0">
              <a:buNone/>
            </a:pPr>
            <a:r>
              <a:rPr lang="en-GB"/>
              <a:t>In terms 1 &amp; 2, our driver subject is History and the topic is called 'Invasion'. We will be learning about the period after the Iron Age, with a focus on The Anglo-Saxons, The Vikings and a little bit about The Normans.</a:t>
            </a:r>
            <a:endParaRPr lang="en-GB">
              <a:ea typeface="Calibri"/>
              <a:cs typeface="Calibri"/>
            </a:endParaRPr>
          </a:p>
          <a:p>
            <a:pPr marL="0" indent="0">
              <a:buNone/>
            </a:pPr>
            <a:endParaRPr lang="en-GB">
              <a:ea typeface="Calibri"/>
              <a:cs typeface="Calibri"/>
            </a:endParaRPr>
          </a:p>
          <a:p>
            <a:pPr marL="0" indent="0">
              <a:buNone/>
            </a:pPr>
            <a:r>
              <a:rPr lang="en-GB">
                <a:ea typeface="Calibri"/>
                <a:cs typeface="Calibri"/>
              </a:rPr>
              <a:t>We will be thinking about how the Vikings were powerful warriors, every day life in these times and where key invasions took place.</a:t>
            </a:r>
          </a:p>
        </p:txBody>
      </p:sp>
      <p:pic>
        <p:nvPicPr>
          <p:cNvPr id="4" name="Picture 2">
            <a:extLst>
              <a:ext uri="{FF2B5EF4-FFF2-40B4-BE49-F238E27FC236}">
                <a16:creationId xmlns:a16="http://schemas.microsoft.com/office/drawing/2014/main" id="{88FE401B-D773-562A-3717-6346C6240D6E}"/>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 y="35206"/>
            <a:ext cx="3653482" cy="1221166"/>
          </a:xfrm>
          <a:prstGeom prst="rect">
            <a:avLst/>
          </a:prstGeom>
          <a:noFill/>
          <a:extLst>
            <a:ext uri="{909E8E84-426E-40DD-AFC4-6F175D3DCCD1}">
              <a14:hiddenFill xmlns:a14="http://schemas.microsoft.com/office/drawing/2010/main">
                <a:solidFill>
                  <a:srgbClr val="FFFFFF"/>
                </a:solidFill>
              </a14:hiddenFill>
            </a:ext>
          </a:extLst>
        </p:spPr>
      </p:pic>
      <p:pic>
        <p:nvPicPr>
          <p:cNvPr id="11" name="Picture 10" descr="Vikings | HISTORY , Origins &amp; Tactics | HISTORY">
            <a:extLst>
              <a:ext uri="{FF2B5EF4-FFF2-40B4-BE49-F238E27FC236}">
                <a16:creationId xmlns:a16="http://schemas.microsoft.com/office/drawing/2014/main" id="{44FE894A-4B10-8B25-146A-B10A9B14811C}"/>
              </a:ext>
            </a:extLst>
          </p:cNvPr>
          <p:cNvPicPr>
            <a:picLocks noChangeAspect="1"/>
          </p:cNvPicPr>
          <p:nvPr/>
        </p:nvPicPr>
        <p:blipFill>
          <a:blip r:embed="rId3"/>
          <a:stretch>
            <a:fillRect/>
          </a:stretch>
        </p:blipFill>
        <p:spPr>
          <a:xfrm>
            <a:off x="8528020" y="4450064"/>
            <a:ext cx="3460451" cy="2242328"/>
          </a:xfrm>
          <a:prstGeom prst="rect">
            <a:avLst/>
          </a:prstGeom>
        </p:spPr>
      </p:pic>
      <p:pic>
        <p:nvPicPr>
          <p:cNvPr id="12" name="Picture 11" descr="Exhibition: The real Vikings - feminists, inventive and yes, brutal | Books | Entertainment | Express.co.uk">
            <a:extLst>
              <a:ext uri="{FF2B5EF4-FFF2-40B4-BE49-F238E27FC236}">
                <a16:creationId xmlns:a16="http://schemas.microsoft.com/office/drawing/2014/main" id="{5F338256-51E3-F05E-8CFE-79597DEAD952}"/>
              </a:ext>
            </a:extLst>
          </p:cNvPr>
          <p:cNvPicPr>
            <a:picLocks noChangeAspect="1"/>
          </p:cNvPicPr>
          <p:nvPr/>
        </p:nvPicPr>
        <p:blipFill>
          <a:blip r:embed="rId4"/>
          <a:stretch>
            <a:fillRect/>
          </a:stretch>
        </p:blipFill>
        <p:spPr>
          <a:xfrm>
            <a:off x="7054252" y="2197220"/>
            <a:ext cx="3834442" cy="2305410"/>
          </a:xfrm>
          <a:prstGeom prst="rect">
            <a:avLst/>
          </a:prstGeom>
        </p:spPr>
      </p:pic>
      <p:pic>
        <p:nvPicPr>
          <p:cNvPr id="10" name="Picture 9">
            <a:extLst>
              <a:ext uri="{FF2B5EF4-FFF2-40B4-BE49-F238E27FC236}">
                <a16:creationId xmlns:a16="http://schemas.microsoft.com/office/drawing/2014/main" id="{22D3DED1-9B8C-7345-118C-B2442870A428}"/>
              </a:ext>
            </a:extLst>
          </p:cNvPr>
          <p:cNvPicPr>
            <a:picLocks noChangeAspect="1"/>
          </p:cNvPicPr>
          <p:nvPr/>
        </p:nvPicPr>
        <p:blipFill>
          <a:blip r:embed="rId5"/>
          <a:stretch>
            <a:fillRect/>
          </a:stretch>
        </p:blipFill>
        <p:spPr>
          <a:xfrm>
            <a:off x="9750096" y="223119"/>
            <a:ext cx="2238375" cy="3133725"/>
          </a:xfrm>
          <a:prstGeom prst="rect">
            <a:avLst/>
          </a:prstGeom>
        </p:spPr>
      </p:pic>
    </p:spTree>
    <p:extLst>
      <p:ext uri="{BB962C8B-B14F-4D97-AF65-F5344CB8AC3E}">
        <p14:creationId xmlns:p14="http://schemas.microsoft.com/office/powerpoint/2010/main" val="1127302148"/>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50B45CA-965C-CC6F-CDB2-D102D866ED46}"/>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0F98D6AC-DC61-B3BB-D1DE-8F1CDAE0C78F}"/>
              </a:ext>
            </a:extLst>
          </p:cNvPr>
          <p:cNvSpPr>
            <a:spLocks noGrp="1"/>
          </p:cNvSpPr>
          <p:nvPr>
            <p:ph type="title"/>
          </p:nvPr>
        </p:nvSpPr>
        <p:spPr>
          <a:xfrm>
            <a:off x="5629274" y="450187"/>
            <a:ext cx="3971925" cy="1325563"/>
          </a:xfrm>
        </p:spPr>
        <p:txBody>
          <a:bodyPr/>
          <a:lstStyle/>
          <a:p>
            <a:r>
              <a:rPr lang="en-GB" b="1" u="sng"/>
              <a:t>Terms 1 and 2</a:t>
            </a:r>
          </a:p>
        </p:txBody>
      </p:sp>
      <p:sp>
        <p:nvSpPr>
          <p:cNvPr id="3" name="Content Placeholder 2">
            <a:extLst>
              <a:ext uri="{FF2B5EF4-FFF2-40B4-BE49-F238E27FC236}">
                <a16:creationId xmlns:a16="http://schemas.microsoft.com/office/drawing/2014/main" id="{42FECAAE-69C2-50C1-4743-E137050BA7C8}"/>
              </a:ext>
            </a:extLst>
          </p:cNvPr>
          <p:cNvSpPr>
            <a:spLocks noGrp="1"/>
          </p:cNvSpPr>
          <p:nvPr>
            <p:ph idx="1"/>
          </p:nvPr>
        </p:nvSpPr>
        <p:spPr>
          <a:xfrm>
            <a:off x="838200" y="1796871"/>
            <a:ext cx="6186936" cy="4380092"/>
          </a:xfrm>
        </p:spPr>
        <p:txBody>
          <a:bodyPr vert="horz" lIns="91440" tIns="45720" rIns="91440" bIns="45720" rtlCol="0" anchor="t">
            <a:normAutofit/>
          </a:bodyPr>
          <a:lstStyle/>
          <a:p>
            <a:pPr marL="0" indent="0">
              <a:buNone/>
            </a:pPr>
            <a:r>
              <a:rPr lang="en-GB">
                <a:ea typeface="Calibri"/>
                <a:cs typeface="Calibri"/>
              </a:rPr>
              <a:t>We will be learning how to use an atlas, including finding key places, using grid references and compass points; and about key features of Earth, such as the Equator and the tropics of Cancer and Capricorn.</a:t>
            </a:r>
          </a:p>
        </p:txBody>
      </p:sp>
      <p:pic>
        <p:nvPicPr>
          <p:cNvPr id="4" name="Picture 2">
            <a:extLst>
              <a:ext uri="{FF2B5EF4-FFF2-40B4-BE49-F238E27FC236}">
                <a16:creationId xmlns:a16="http://schemas.microsoft.com/office/drawing/2014/main" id="{1CE9F5BC-C38A-1B9C-53A7-C1E7F23ADFA5}"/>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 y="35206"/>
            <a:ext cx="3653482" cy="1221166"/>
          </a:xfrm>
          <a:prstGeom prst="rect">
            <a:avLst/>
          </a:prstGeom>
          <a:noFill/>
          <a:extLst>
            <a:ext uri="{909E8E84-426E-40DD-AFC4-6F175D3DCCD1}">
              <a14:hiddenFill xmlns:a14="http://schemas.microsoft.com/office/drawing/2010/main">
                <a:solidFill>
                  <a:srgbClr val="FFFFFF"/>
                </a:solidFill>
              </a14:hiddenFill>
            </a:ext>
          </a:extLst>
        </p:spPr>
      </p:pic>
      <p:pic>
        <p:nvPicPr>
          <p:cNvPr id="5" name="Picture 4" descr="A compass on a map&#10;&#10;AI-generated content may be incorrect.">
            <a:extLst>
              <a:ext uri="{FF2B5EF4-FFF2-40B4-BE49-F238E27FC236}">
                <a16:creationId xmlns:a16="http://schemas.microsoft.com/office/drawing/2014/main" id="{48CA9B6B-6C66-EF65-F4E9-59883C6A8423}"/>
              </a:ext>
            </a:extLst>
          </p:cNvPr>
          <p:cNvPicPr>
            <a:picLocks noChangeAspect="1"/>
          </p:cNvPicPr>
          <p:nvPr/>
        </p:nvPicPr>
        <p:blipFill>
          <a:blip r:embed="rId3"/>
          <a:stretch>
            <a:fillRect/>
          </a:stretch>
        </p:blipFill>
        <p:spPr>
          <a:xfrm>
            <a:off x="8735684" y="1568569"/>
            <a:ext cx="3117011" cy="3117011"/>
          </a:xfrm>
          <a:prstGeom prst="rect">
            <a:avLst/>
          </a:prstGeom>
        </p:spPr>
      </p:pic>
      <p:pic>
        <p:nvPicPr>
          <p:cNvPr id="6" name="Picture 5" descr="Continent - Wikipedia">
            <a:extLst>
              <a:ext uri="{FF2B5EF4-FFF2-40B4-BE49-F238E27FC236}">
                <a16:creationId xmlns:a16="http://schemas.microsoft.com/office/drawing/2014/main" id="{EBDCE7F0-7FD2-CF3E-C6F3-973975468895}"/>
              </a:ext>
            </a:extLst>
          </p:cNvPr>
          <p:cNvPicPr>
            <a:picLocks noChangeAspect="1"/>
          </p:cNvPicPr>
          <p:nvPr/>
        </p:nvPicPr>
        <p:blipFill>
          <a:blip r:embed="rId4"/>
          <a:stretch>
            <a:fillRect/>
          </a:stretch>
        </p:blipFill>
        <p:spPr>
          <a:xfrm>
            <a:off x="656417" y="4133491"/>
            <a:ext cx="4567507" cy="2314754"/>
          </a:xfrm>
          <a:prstGeom prst="rect">
            <a:avLst/>
          </a:prstGeom>
        </p:spPr>
      </p:pic>
      <p:pic>
        <p:nvPicPr>
          <p:cNvPr id="7" name="Picture 6" descr="Map of the sixteen European cities ...">
            <a:extLst>
              <a:ext uri="{FF2B5EF4-FFF2-40B4-BE49-F238E27FC236}">
                <a16:creationId xmlns:a16="http://schemas.microsoft.com/office/drawing/2014/main" id="{CB4343BE-B3A4-5CD3-CFA6-2BE816D2371F}"/>
              </a:ext>
            </a:extLst>
          </p:cNvPr>
          <p:cNvPicPr>
            <a:picLocks noChangeAspect="1"/>
          </p:cNvPicPr>
          <p:nvPr/>
        </p:nvPicPr>
        <p:blipFill>
          <a:blip r:embed="rId5"/>
          <a:stretch>
            <a:fillRect/>
          </a:stretch>
        </p:blipFill>
        <p:spPr>
          <a:xfrm>
            <a:off x="5211433" y="3785469"/>
            <a:ext cx="2976831" cy="2910156"/>
          </a:xfrm>
          <a:prstGeom prst="rect">
            <a:avLst/>
          </a:prstGeom>
        </p:spPr>
      </p:pic>
      <p:pic>
        <p:nvPicPr>
          <p:cNvPr id="8" name="Picture 7" descr="Which countries make up the United ...">
            <a:extLst>
              <a:ext uri="{FF2B5EF4-FFF2-40B4-BE49-F238E27FC236}">
                <a16:creationId xmlns:a16="http://schemas.microsoft.com/office/drawing/2014/main" id="{B9633B9A-2DF0-5E2A-20FA-C03E817E8314}"/>
              </a:ext>
            </a:extLst>
          </p:cNvPr>
          <p:cNvPicPr>
            <a:picLocks noChangeAspect="1"/>
          </p:cNvPicPr>
          <p:nvPr/>
        </p:nvPicPr>
        <p:blipFill>
          <a:blip r:embed="rId6"/>
          <a:stretch>
            <a:fillRect/>
          </a:stretch>
        </p:blipFill>
        <p:spPr>
          <a:xfrm>
            <a:off x="8048804" y="3996097"/>
            <a:ext cx="2794239" cy="2417013"/>
          </a:xfrm>
          <a:prstGeom prst="rect">
            <a:avLst/>
          </a:prstGeom>
        </p:spPr>
      </p:pic>
    </p:spTree>
    <p:extLst>
      <p:ext uri="{BB962C8B-B14F-4D97-AF65-F5344CB8AC3E}">
        <p14:creationId xmlns:p14="http://schemas.microsoft.com/office/powerpoint/2010/main" val="1716718193"/>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404CFCD-3780-DA14-8C2D-E1F5254A8E0A}"/>
              </a:ext>
            </a:extLst>
          </p:cNvPr>
          <p:cNvSpPr>
            <a:spLocks noGrp="1"/>
          </p:cNvSpPr>
          <p:nvPr>
            <p:ph type="title"/>
          </p:nvPr>
        </p:nvSpPr>
        <p:spPr>
          <a:xfrm>
            <a:off x="5791200" y="365125"/>
            <a:ext cx="5562600" cy="1325563"/>
          </a:xfrm>
        </p:spPr>
        <p:txBody>
          <a:bodyPr/>
          <a:lstStyle/>
          <a:p>
            <a:r>
              <a:rPr lang="en-GB" b="1" u="sng"/>
              <a:t>Terms 3 and 4</a:t>
            </a:r>
            <a:endParaRPr lang="en-GB" b="1" u="sng">
              <a:ea typeface="Calibri Light"/>
              <a:cs typeface="Calibri Light"/>
            </a:endParaRPr>
          </a:p>
        </p:txBody>
      </p:sp>
      <p:pic>
        <p:nvPicPr>
          <p:cNvPr id="4" name="Picture 2">
            <a:extLst>
              <a:ext uri="{FF2B5EF4-FFF2-40B4-BE49-F238E27FC236}">
                <a16:creationId xmlns:a16="http://schemas.microsoft.com/office/drawing/2014/main" id="{88FE401B-D773-562A-3717-6346C6240D6E}"/>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35206"/>
            <a:ext cx="3658328" cy="1223261"/>
          </a:xfrm>
          <a:prstGeom prst="rect">
            <a:avLst/>
          </a:prstGeom>
          <a:noFill/>
          <a:extLst>
            <a:ext uri="{909E8E84-426E-40DD-AFC4-6F175D3DCCD1}">
              <a14:hiddenFill xmlns:a14="http://schemas.microsoft.com/office/drawing/2010/main">
                <a:solidFill>
                  <a:srgbClr val="FFFFFF"/>
                </a:solidFill>
              </a14:hiddenFill>
            </a:ext>
          </a:extLst>
        </p:spPr>
      </p:pic>
      <p:sp>
        <p:nvSpPr>
          <p:cNvPr id="8" name="Content Placeholder 2">
            <a:extLst>
              <a:ext uri="{FF2B5EF4-FFF2-40B4-BE49-F238E27FC236}">
                <a16:creationId xmlns:a16="http://schemas.microsoft.com/office/drawing/2014/main" id="{387111B6-3036-E2E6-2329-A89A2E704153}"/>
              </a:ext>
            </a:extLst>
          </p:cNvPr>
          <p:cNvSpPr txBox="1">
            <a:spLocks/>
          </p:cNvSpPr>
          <p:nvPr/>
        </p:nvSpPr>
        <p:spPr>
          <a:xfrm>
            <a:off x="435634" y="2084417"/>
            <a:ext cx="6618257" cy="4351338"/>
          </a:xfrm>
          <a:prstGeom prst="rect">
            <a:avLst/>
          </a:prstGeom>
        </p:spPr>
        <p:txBody>
          <a:bodyPr vert="horz" lIns="91440" tIns="45720" rIns="91440" bIns="45720" rtlCol="0" anchor="t">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buNone/>
            </a:pPr>
            <a:r>
              <a:rPr lang="en-GB"/>
              <a:t>In terms 3 &amp; 4, our driver subject shifts to geography and is named 'Misty Mountain, Winding River'. We will consider the formation and journey of a river, and learn the names of famous rivers across the world. Then we will move on to learn about different types of mountains and where they are found.</a:t>
            </a:r>
            <a:endParaRPr lang="en-GB">
              <a:ea typeface="Calibri"/>
              <a:cs typeface="Calibri"/>
            </a:endParaRPr>
          </a:p>
        </p:txBody>
      </p:sp>
      <p:pic>
        <p:nvPicPr>
          <p:cNvPr id="3" name="Picture 2">
            <a:extLst>
              <a:ext uri="{FF2B5EF4-FFF2-40B4-BE49-F238E27FC236}">
                <a16:creationId xmlns:a16="http://schemas.microsoft.com/office/drawing/2014/main" id="{E39CC33A-0EC8-FA01-A6E5-CD5C0EE0BFE9}"/>
              </a:ext>
            </a:extLst>
          </p:cNvPr>
          <p:cNvPicPr>
            <a:picLocks noChangeAspect="1"/>
          </p:cNvPicPr>
          <p:nvPr/>
        </p:nvPicPr>
        <p:blipFill>
          <a:blip r:embed="rId3"/>
          <a:stretch>
            <a:fillRect/>
          </a:stretch>
        </p:blipFill>
        <p:spPr>
          <a:xfrm>
            <a:off x="7424931" y="1584158"/>
            <a:ext cx="4330479" cy="4481764"/>
          </a:xfrm>
          <a:prstGeom prst="rect">
            <a:avLst/>
          </a:prstGeom>
        </p:spPr>
      </p:pic>
    </p:spTree>
    <p:extLst>
      <p:ext uri="{BB962C8B-B14F-4D97-AF65-F5344CB8AC3E}">
        <p14:creationId xmlns:p14="http://schemas.microsoft.com/office/powerpoint/2010/main" val="3709278433"/>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D1D0C52-CAEE-97AF-62E3-F3604E252127}"/>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A6C618DD-E2C0-FC50-2260-6391FB481678}"/>
              </a:ext>
            </a:extLst>
          </p:cNvPr>
          <p:cNvSpPr>
            <a:spLocks noGrp="1"/>
          </p:cNvSpPr>
          <p:nvPr>
            <p:ph type="title"/>
          </p:nvPr>
        </p:nvSpPr>
        <p:spPr>
          <a:xfrm>
            <a:off x="5791200" y="365125"/>
            <a:ext cx="5562600" cy="1325563"/>
          </a:xfrm>
        </p:spPr>
        <p:txBody>
          <a:bodyPr/>
          <a:lstStyle/>
          <a:p>
            <a:r>
              <a:rPr lang="en-GB" b="1" u="sng"/>
              <a:t>Terms 3 and 4</a:t>
            </a:r>
            <a:endParaRPr lang="en-GB" b="1" u="sng">
              <a:ea typeface="Calibri Light"/>
              <a:cs typeface="Calibri Light"/>
            </a:endParaRPr>
          </a:p>
        </p:txBody>
      </p:sp>
      <p:pic>
        <p:nvPicPr>
          <p:cNvPr id="4" name="Picture 2">
            <a:extLst>
              <a:ext uri="{FF2B5EF4-FFF2-40B4-BE49-F238E27FC236}">
                <a16:creationId xmlns:a16="http://schemas.microsoft.com/office/drawing/2014/main" id="{09AB70DF-8402-27DB-151A-1D814D3CC041}"/>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35206"/>
            <a:ext cx="3658328" cy="1223261"/>
          </a:xfrm>
          <a:prstGeom prst="rect">
            <a:avLst/>
          </a:prstGeom>
          <a:noFill/>
          <a:extLst>
            <a:ext uri="{909E8E84-426E-40DD-AFC4-6F175D3DCCD1}">
              <a14:hiddenFill xmlns:a14="http://schemas.microsoft.com/office/drawing/2010/main">
                <a:solidFill>
                  <a:srgbClr val="FFFFFF"/>
                </a:solidFill>
              </a14:hiddenFill>
            </a:ext>
          </a:extLst>
        </p:spPr>
      </p:pic>
      <p:sp>
        <p:nvSpPr>
          <p:cNvPr id="3" name="TextBox 2">
            <a:extLst>
              <a:ext uri="{FF2B5EF4-FFF2-40B4-BE49-F238E27FC236}">
                <a16:creationId xmlns:a16="http://schemas.microsoft.com/office/drawing/2014/main" id="{DA08A166-9B94-A9E5-C562-43AE6944A6FE}"/>
              </a:ext>
            </a:extLst>
          </p:cNvPr>
          <p:cNvSpPr txBox="1"/>
          <p:nvPr/>
        </p:nvSpPr>
        <p:spPr>
          <a:xfrm>
            <a:off x="745787" y="1929319"/>
            <a:ext cx="5479914" cy="2677656"/>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US" sz="2800">
                <a:ea typeface="Calibri"/>
                <a:cs typeface="Calibri"/>
              </a:rPr>
              <a:t>Also within this unit, we will learn about the water cycle and the impact this has on our environment. We will think carefully about how the world is changing, including the habitats of different wildlife.</a:t>
            </a:r>
          </a:p>
        </p:txBody>
      </p:sp>
      <p:pic>
        <p:nvPicPr>
          <p:cNvPr id="6" name="Picture 5" descr="Everything You Need to Know About the Water Cycle - Bristol Aquarium">
            <a:extLst>
              <a:ext uri="{FF2B5EF4-FFF2-40B4-BE49-F238E27FC236}">
                <a16:creationId xmlns:a16="http://schemas.microsoft.com/office/drawing/2014/main" id="{D24F704A-A41A-5CE9-61ED-AC39510E6F65}"/>
              </a:ext>
            </a:extLst>
          </p:cNvPr>
          <p:cNvPicPr>
            <a:picLocks noChangeAspect="1"/>
          </p:cNvPicPr>
          <p:nvPr/>
        </p:nvPicPr>
        <p:blipFill>
          <a:blip r:embed="rId3"/>
          <a:stretch>
            <a:fillRect/>
          </a:stretch>
        </p:blipFill>
        <p:spPr>
          <a:xfrm>
            <a:off x="6350952" y="1931035"/>
            <a:ext cx="5565775" cy="3950970"/>
          </a:xfrm>
          <a:prstGeom prst="rect">
            <a:avLst/>
          </a:prstGeom>
        </p:spPr>
      </p:pic>
    </p:spTree>
    <p:extLst>
      <p:ext uri="{BB962C8B-B14F-4D97-AF65-F5344CB8AC3E}">
        <p14:creationId xmlns:p14="http://schemas.microsoft.com/office/powerpoint/2010/main" val="3138688511"/>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404CFCD-3780-DA14-8C2D-E1F5254A8E0A}"/>
              </a:ext>
            </a:extLst>
          </p:cNvPr>
          <p:cNvSpPr>
            <a:spLocks noGrp="1"/>
          </p:cNvSpPr>
          <p:nvPr>
            <p:ph type="title"/>
          </p:nvPr>
        </p:nvSpPr>
        <p:spPr>
          <a:xfrm>
            <a:off x="5629274" y="450187"/>
            <a:ext cx="3971925" cy="1325563"/>
          </a:xfrm>
        </p:spPr>
        <p:txBody>
          <a:bodyPr/>
          <a:lstStyle/>
          <a:p>
            <a:r>
              <a:rPr lang="en-GB" b="1" u="sng"/>
              <a:t>Terms 5 and 6</a:t>
            </a:r>
          </a:p>
        </p:txBody>
      </p:sp>
      <p:sp>
        <p:nvSpPr>
          <p:cNvPr id="3" name="Content Placeholder 2">
            <a:extLst>
              <a:ext uri="{FF2B5EF4-FFF2-40B4-BE49-F238E27FC236}">
                <a16:creationId xmlns:a16="http://schemas.microsoft.com/office/drawing/2014/main" id="{6816F7C4-0B28-E330-C41A-49E7D94849A2}"/>
              </a:ext>
            </a:extLst>
          </p:cNvPr>
          <p:cNvSpPr>
            <a:spLocks noGrp="1"/>
          </p:cNvSpPr>
          <p:nvPr>
            <p:ph idx="1"/>
          </p:nvPr>
        </p:nvSpPr>
        <p:spPr>
          <a:xfrm>
            <a:off x="838200" y="1782494"/>
            <a:ext cx="4792333" cy="4236319"/>
          </a:xfrm>
        </p:spPr>
        <p:txBody>
          <a:bodyPr vert="horz" lIns="91440" tIns="45720" rIns="91440" bIns="45720" rtlCol="0" anchor="t">
            <a:normAutofit/>
          </a:bodyPr>
          <a:lstStyle/>
          <a:p>
            <a:pPr marL="0" indent="0">
              <a:buNone/>
            </a:pPr>
            <a:r>
              <a:rPr lang="en-GB"/>
              <a:t>In terms 5 &amp; 6, we return to a history focus with the topic ‘Ancient Civilisations'. This topic covers ancient Egypt. We will learn about every day life, the hierarchy of the people and what it was like to be a Pharaoh.</a:t>
            </a:r>
            <a:endParaRPr lang="en-GB">
              <a:ea typeface="Calibri"/>
              <a:cs typeface="Calibri"/>
            </a:endParaRPr>
          </a:p>
        </p:txBody>
      </p:sp>
      <p:pic>
        <p:nvPicPr>
          <p:cNvPr id="4" name="Picture 2">
            <a:extLst>
              <a:ext uri="{FF2B5EF4-FFF2-40B4-BE49-F238E27FC236}">
                <a16:creationId xmlns:a16="http://schemas.microsoft.com/office/drawing/2014/main" id="{88FE401B-D773-562A-3717-6346C6240D6E}"/>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35206"/>
            <a:ext cx="3658328" cy="1223261"/>
          </a:xfrm>
          <a:prstGeom prst="rect">
            <a:avLst/>
          </a:prstGeom>
          <a:noFill/>
          <a:extLst>
            <a:ext uri="{909E8E84-426E-40DD-AFC4-6F175D3DCCD1}">
              <a14:hiddenFill xmlns:a14="http://schemas.microsoft.com/office/drawing/2010/main">
                <a:solidFill>
                  <a:srgbClr val="FFFFFF"/>
                </a:solidFill>
              </a14:hiddenFill>
            </a:ext>
          </a:extLst>
        </p:spPr>
      </p:pic>
      <p:pic>
        <p:nvPicPr>
          <p:cNvPr id="5" name="Picture 4">
            <a:extLst>
              <a:ext uri="{FF2B5EF4-FFF2-40B4-BE49-F238E27FC236}">
                <a16:creationId xmlns:a16="http://schemas.microsoft.com/office/drawing/2014/main" id="{379A8438-B1A4-DA9E-7B73-0D5D9151B796}"/>
              </a:ext>
            </a:extLst>
          </p:cNvPr>
          <p:cNvPicPr>
            <a:picLocks noChangeAspect="1"/>
          </p:cNvPicPr>
          <p:nvPr/>
        </p:nvPicPr>
        <p:blipFill>
          <a:blip r:embed="rId3"/>
          <a:srcRect r="205"/>
          <a:stretch>
            <a:fillRect/>
          </a:stretch>
        </p:blipFill>
        <p:spPr>
          <a:xfrm>
            <a:off x="6465470" y="1516480"/>
            <a:ext cx="4885797" cy="5048250"/>
          </a:xfrm>
          <a:prstGeom prst="rect">
            <a:avLst/>
          </a:prstGeom>
        </p:spPr>
      </p:pic>
    </p:spTree>
    <p:extLst>
      <p:ext uri="{BB962C8B-B14F-4D97-AF65-F5344CB8AC3E}">
        <p14:creationId xmlns:p14="http://schemas.microsoft.com/office/powerpoint/2010/main" val="2315369235"/>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404CFCD-3780-DA14-8C2D-E1F5254A8E0A}"/>
              </a:ext>
            </a:extLst>
          </p:cNvPr>
          <p:cNvSpPr>
            <a:spLocks noGrp="1"/>
          </p:cNvSpPr>
          <p:nvPr>
            <p:ph type="title"/>
          </p:nvPr>
        </p:nvSpPr>
        <p:spPr>
          <a:xfrm>
            <a:off x="5190566" y="365125"/>
            <a:ext cx="6163234" cy="1325563"/>
          </a:xfrm>
        </p:spPr>
        <p:txBody>
          <a:bodyPr/>
          <a:lstStyle/>
          <a:p>
            <a:r>
              <a:rPr lang="en-GB" b="1" u="sng"/>
              <a:t>Science</a:t>
            </a:r>
          </a:p>
        </p:txBody>
      </p:sp>
      <p:sp>
        <p:nvSpPr>
          <p:cNvPr id="3" name="Content Placeholder 2">
            <a:extLst>
              <a:ext uri="{FF2B5EF4-FFF2-40B4-BE49-F238E27FC236}">
                <a16:creationId xmlns:a16="http://schemas.microsoft.com/office/drawing/2014/main" id="{6816F7C4-0B28-E330-C41A-49E7D94849A2}"/>
              </a:ext>
            </a:extLst>
          </p:cNvPr>
          <p:cNvSpPr>
            <a:spLocks noGrp="1"/>
          </p:cNvSpPr>
          <p:nvPr>
            <p:ph idx="1"/>
          </p:nvPr>
        </p:nvSpPr>
        <p:spPr>
          <a:xfrm>
            <a:off x="415636" y="2353234"/>
            <a:ext cx="10018387" cy="4180569"/>
          </a:xfrm>
        </p:spPr>
        <p:txBody>
          <a:bodyPr vert="horz" lIns="91440" tIns="45720" rIns="91440" bIns="45720" rtlCol="0" anchor="t">
            <a:normAutofit/>
          </a:bodyPr>
          <a:lstStyle/>
          <a:p>
            <a:pPr marL="0" indent="0">
              <a:buNone/>
            </a:pPr>
            <a:r>
              <a:rPr lang="en-GB"/>
              <a:t>We will aim to develop scientific knowledge and conceptual understanding through the different disciplines: biology, chemistry and physics.</a:t>
            </a:r>
          </a:p>
          <a:p>
            <a:pPr marL="0" indent="0">
              <a:buNone/>
            </a:pPr>
            <a:r>
              <a:rPr lang="en-GB"/>
              <a:t>In Years 3 and 4, our Science learning includes:</a:t>
            </a:r>
          </a:p>
          <a:p>
            <a:pPr marL="0" indent="0">
              <a:buNone/>
            </a:pPr>
            <a:r>
              <a:rPr lang="en-GB" b="1">
                <a:ea typeface="Calibri"/>
                <a:cs typeface="Calibri"/>
              </a:rPr>
              <a:t>Term 1 &amp; 2</a:t>
            </a:r>
            <a:r>
              <a:rPr lang="en-GB">
                <a:ea typeface="Calibri"/>
                <a:cs typeface="Calibri"/>
              </a:rPr>
              <a:t>: food and the digestive system / sounds how we hear</a:t>
            </a:r>
          </a:p>
          <a:p>
            <a:pPr marL="0" indent="0">
              <a:buNone/>
            </a:pPr>
            <a:r>
              <a:rPr lang="en-GB" b="1">
                <a:ea typeface="Calibri"/>
                <a:cs typeface="Calibri"/>
              </a:rPr>
              <a:t>Term 3 &amp; 4</a:t>
            </a:r>
            <a:r>
              <a:rPr lang="en-GB">
                <a:ea typeface="Calibri"/>
                <a:cs typeface="Calibri"/>
              </a:rPr>
              <a:t>: classifying solids, liquids and gases / grouping and classifying animals</a:t>
            </a:r>
          </a:p>
          <a:p>
            <a:pPr marL="0" indent="0">
              <a:buNone/>
            </a:pPr>
            <a:r>
              <a:rPr lang="en-GB" b="1">
                <a:ea typeface="Calibri"/>
                <a:cs typeface="Calibri"/>
              </a:rPr>
              <a:t>Term 5 &amp; 6: </a:t>
            </a:r>
            <a:r>
              <a:rPr lang="en-GB">
                <a:ea typeface="Calibri"/>
                <a:cs typeface="Calibri"/>
              </a:rPr>
              <a:t>sources of electricity</a:t>
            </a:r>
          </a:p>
          <a:p>
            <a:pPr marL="0" indent="0">
              <a:buNone/>
            </a:pPr>
            <a:endParaRPr lang="en-GB">
              <a:ea typeface="Calibri"/>
              <a:cs typeface="Calibri"/>
            </a:endParaRPr>
          </a:p>
          <a:p>
            <a:pPr marL="0" indent="0">
              <a:buNone/>
            </a:pPr>
            <a:endParaRPr lang="en-GB">
              <a:ea typeface="Calibri"/>
              <a:cs typeface="Calibri"/>
            </a:endParaRPr>
          </a:p>
        </p:txBody>
      </p:sp>
      <p:pic>
        <p:nvPicPr>
          <p:cNvPr id="4" name="Picture 2">
            <a:extLst>
              <a:ext uri="{FF2B5EF4-FFF2-40B4-BE49-F238E27FC236}">
                <a16:creationId xmlns:a16="http://schemas.microsoft.com/office/drawing/2014/main" id="{88FE401B-D773-562A-3717-6346C6240D6E}"/>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 y="35206"/>
            <a:ext cx="3661857" cy="1229875"/>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636114835"/>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2">
            <a:extLst>
              <a:ext uri="{FF2B5EF4-FFF2-40B4-BE49-F238E27FC236}">
                <a16:creationId xmlns:a16="http://schemas.microsoft.com/office/drawing/2014/main" id="{6D2838CE-862F-D87E-5715-A03AD7A02B3F}"/>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 y="4316"/>
            <a:ext cx="3652451" cy="1306457"/>
          </a:xfrm>
          <a:prstGeom prst="rect">
            <a:avLst/>
          </a:prstGeom>
          <a:noFill/>
          <a:extLst>
            <a:ext uri="{909E8E84-426E-40DD-AFC4-6F175D3DCCD1}">
              <a14:hiddenFill xmlns:a14="http://schemas.microsoft.com/office/drawing/2010/main">
                <a:solidFill>
                  <a:srgbClr val="FFFFFF"/>
                </a:solidFill>
              </a14:hiddenFill>
            </a:ext>
          </a:extLst>
        </p:spPr>
      </p:pic>
      <p:sp>
        <p:nvSpPr>
          <p:cNvPr id="5" name="Title 4">
            <a:extLst>
              <a:ext uri="{FF2B5EF4-FFF2-40B4-BE49-F238E27FC236}">
                <a16:creationId xmlns:a16="http://schemas.microsoft.com/office/drawing/2014/main" id="{FDBAA5B5-EE71-07A5-4D81-7ECFCEDA6C30}"/>
              </a:ext>
            </a:extLst>
          </p:cNvPr>
          <p:cNvSpPr>
            <a:spLocks noGrp="1"/>
          </p:cNvSpPr>
          <p:nvPr>
            <p:ph type="title"/>
          </p:nvPr>
        </p:nvSpPr>
        <p:spPr>
          <a:xfrm>
            <a:off x="4564339" y="411365"/>
            <a:ext cx="4417198" cy="1315266"/>
          </a:xfrm>
        </p:spPr>
        <p:txBody>
          <a:bodyPr>
            <a:normAutofit/>
          </a:bodyPr>
          <a:lstStyle/>
          <a:p>
            <a:r>
              <a:rPr lang="en-GB" sz="3600" b="1" u="sng"/>
              <a:t> Writing</a:t>
            </a:r>
            <a:endParaRPr lang="en-GB" sz="3600" b="1" u="sng">
              <a:ea typeface="Calibri Light"/>
              <a:cs typeface="Calibri Light"/>
            </a:endParaRPr>
          </a:p>
        </p:txBody>
      </p:sp>
      <p:sp>
        <p:nvSpPr>
          <p:cNvPr id="7" name="Content Placeholder 6">
            <a:extLst>
              <a:ext uri="{FF2B5EF4-FFF2-40B4-BE49-F238E27FC236}">
                <a16:creationId xmlns:a16="http://schemas.microsoft.com/office/drawing/2014/main" id="{4CCFDBF4-E6DE-A79F-DE24-85F3256929BB}"/>
              </a:ext>
            </a:extLst>
          </p:cNvPr>
          <p:cNvSpPr>
            <a:spLocks noGrp="1"/>
          </p:cNvSpPr>
          <p:nvPr>
            <p:ph idx="1"/>
          </p:nvPr>
        </p:nvSpPr>
        <p:spPr/>
        <p:txBody>
          <a:bodyPr vert="horz" lIns="91440" tIns="45720" rIns="91440" bIns="45720" rtlCol="0" anchor="t">
            <a:normAutofit/>
          </a:bodyPr>
          <a:lstStyle/>
          <a:p>
            <a:r>
              <a:rPr lang="en-US">
                <a:ea typeface="Calibri"/>
                <a:cs typeface="Calibri"/>
              </a:rPr>
              <a:t>Often based around a key text, sometimes linked to the topic but always rich and well-chosen</a:t>
            </a:r>
          </a:p>
          <a:p>
            <a:r>
              <a:rPr lang="en-US">
                <a:ea typeface="Calibri"/>
                <a:cs typeface="Calibri"/>
              </a:rPr>
              <a:t>The Write Stuff – </a:t>
            </a:r>
            <a:r>
              <a:rPr lang="en-US" err="1">
                <a:ea typeface="Calibri"/>
                <a:cs typeface="Calibri"/>
              </a:rPr>
              <a:t>chottings</a:t>
            </a:r>
            <a:r>
              <a:rPr lang="en-US">
                <a:ea typeface="Calibri"/>
                <a:cs typeface="Calibri"/>
              </a:rPr>
              <a:t>, modelled writing, short sessions then an independent piece of writing at the end</a:t>
            </a:r>
          </a:p>
          <a:p>
            <a:r>
              <a:rPr lang="en-US">
                <a:ea typeface="Calibri"/>
                <a:cs typeface="Calibri"/>
              </a:rPr>
              <a:t>Spellings and Grammar focus</a:t>
            </a:r>
          </a:p>
          <a:p>
            <a:r>
              <a:rPr lang="en-US">
                <a:ea typeface="Calibri"/>
                <a:cs typeface="Calibri"/>
              </a:rPr>
              <a:t>Handwriting</a:t>
            </a:r>
          </a:p>
          <a:p>
            <a:r>
              <a:rPr lang="en-US">
                <a:ea typeface="Calibri"/>
                <a:cs typeface="Calibri"/>
              </a:rPr>
              <a:t>Editing their own work and becoming more independent in doing so</a:t>
            </a:r>
          </a:p>
          <a:p>
            <a:r>
              <a:rPr lang="en-US">
                <a:ea typeface="Calibri"/>
                <a:cs typeface="Calibri"/>
              </a:rPr>
              <a:t>Responding to marking feedback</a:t>
            </a:r>
          </a:p>
        </p:txBody>
      </p:sp>
    </p:spTree>
    <p:extLst>
      <p:ext uri="{BB962C8B-B14F-4D97-AF65-F5344CB8AC3E}">
        <p14:creationId xmlns:p14="http://schemas.microsoft.com/office/powerpoint/2010/main" val="11875045"/>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6B60169-0DBB-21AB-2389-638007EF62AB}"/>
            </a:ext>
          </a:extLst>
        </p:cNvPr>
        <p:cNvGrpSpPr/>
        <p:nvPr/>
      </p:nvGrpSpPr>
      <p:grpSpPr>
        <a:xfrm>
          <a:off x="0" y="0"/>
          <a:ext cx="0" cy="0"/>
          <a:chOff x="0" y="0"/>
          <a:chExt cx="0" cy="0"/>
        </a:xfrm>
      </p:grpSpPr>
      <p:pic>
        <p:nvPicPr>
          <p:cNvPr id="4" name="Picture 2">
            <a:extLst>
              <a:ext uri="{FF2B5EF4-FFF2-40B4-BE49-F238E27FC236}">
                <a16:creationId xmlns:a16="http://schemas.microsoft.com/office/drawing/2014/main" id="{A7BD6F39-B2D3-BB7F-1D49-302153C56193}"/>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 y="4316"/>
            <a:ext cx="3652451" cy="1306457"/>
          </a:xfrm>
          <a:prstGeom prst="rect">
            <a:avLst/>
          </a:prstGeom>
          <a:noFill/>
          <a:extLst>
            <a:ext uri="{909E8E84-426E-40DD-AFC4-6F175D3DCCD1}">
              <a14:hiddenFill xmlns:a14="http://schemas.microsoft.com/office/drawing/2010/main">
                <a:solidFill>
                  <a:srgbClr val="FFFFFF"/>
                </a:solidFill>
              </a14:hiddenFill>
            </a:ext>
          </a:extLst>
        </p:spPr>
      </p:pic>
      <p:sp>
        <p:nvSpPr>
          <p:cNvPr id="5" name="Title 4">
            <a:extLst>
              <a:ext uri="{FF2B5EF4-FFF2-40B4-BE49-F238E27FC236}">
                <a16:creationId xmlns:a16="http://schemas.microsoft.com/office/drawing/2014/main" id="{029AFCA3-5F95-4433-E745-A335812E57FC}"/>
              </a:ext>
            </a:extLst>
          </p:cNvPr>
          <p:cNvSpPr>
            <a:spLocks noGrp="1"/>
          </p:cNvSpPr>
          <p:nvPr>
            <p:ph type="title"/>
          </p:nvPr>
        </p:nvSpPr>
        <p:spPr>
          <a:xfrm>
            <a:off x="4291169" y="411365"/>
            <a:ext cx="4417198" cy="1315266"/>
          </a:xfrm>
        </p:spPr>
        <p:txBody>
          <a:bodyPr>
            <a:normAutofit/>
          </a:bodyPr>
          <a:lstStyle/>
          <a:p>
            <a:r>
              <a:rPr lang="en-GB" sz="3600" b="1" u="sng"/>
              <a:t> Reading</a:t>
            </a:r>
            <a:endParaRPr lang="en-GB" sz="3600" b="1" u="sng">
              <a:ea typeface="Calibri Light"/>
              <a:cs typeface="Calibri Light"/>
            </a:endParaRPr>
          </a:p>
        </p:txBody>
      </p:sp>
      <p:sp>
        <p:nvSpPr>
          <p:cNvPr id="7" name="Content Placeholder 6">
            <a:extLst>
              <a:ext uri="{FF2B5EF4-FFF2-40B4-BE49-F238E27FC236}">
                <a16:creationId xmlns:a16="http://schemas.microsoft.com/office/drawing/2014/main" id="{BA46C991-05F0-B25A-9B78-3AB1AAC33ECB}"/>
              </a:ext>
            </a:extLst>
          </p:cNvPr>
          <p:cNvSpPr>
            <a:spLocks noGrp="1"/>
          </p:cNvSpPr>
          <p:nvPr>
            <p:ph idx="1"/>
          </p:nvPr>
        </p:nvSpPr>
        <p:spPr/>
        <p:txBody>
          <a:bodyPr vert="horz" lIns="91440" tIns="45720" rIns="91440" bIns="45720" rtlCol="0" anchor="t">
            <a:normAutofit/>
          </a:bodyPr>
          <a:lstStyle/>
          <a:p>
            <a:r>
              <a:rPr lang="en-US">
                <a:ea typeface="Calibri"/>
                <a:cs typeface="Calibri"/>
              </a:rPr>
              <a:t>Carefully selected books, sometimes linked to topics and sometimes just chosen in their own right</a:t>
            </a:r>
          </a:p>
          <a:p>
            <a:r>
              <a:rPr lang="en-US">
                <a:ea typeface="Calibri"/>
                <a:cs typeface="Calibri"/>
              </a:rPr>
              <a:t>Whole-class reading sessions including a mixture of reading aloud, paired reading, quiet reading, whiteboard work, drama and lots of discussions</a:t>
            </a:r>
          </a:p>
          <a:p>
            <a:r>
              <a:rPr lang="en-US">
                <a:ea typeface="Calibri"/>
                <a:cs typeface="Calibri"/>
              </a:rPr>
              <a:t>A focus on vocabulary in context</a:t>
            </a:r>
          </a:p>
          <a:p>
            <a:r>
              <a:rPr lang="en-US">
                <a:ea typeface="Calibri"/>
                <a:cs typeface="Calibri"/>
              </a:rPr>
              <a:t>Encouragement of reading for pleasure, and being read to!</a:t>
            </a:r>
          </a:p>
        </p:txBody>
      </p:sp>
    </p:spTree>
    <p:extLst>
      <p:ext uri="{BB962C8B-B14F-4D97-AF65-F5344CB8AC3E}">
        <p14:creationId xmlns:p14="http://schemas.microsoft.com/office/powerpoint/2010/main" val="1990847871"/>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2">
            <a:extLst>
              <a:ext uri="{FF2B5EF4-FFF2-40B4-BE49-F238E27FC236}">
                <a16:creationId xmlns:a16="http://schemas.microsoft.com/office/drawing/2014/main" id="{6D2838CE-862F-D87E-5715-A03AD7A02B3F}"/>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 y="35207"/>
            <a:ext cx="3652452" cy="1224080"/>
          </a:xfrm>
          <a:prstGeom prst="rect">
            <a:avLst/>
          </a:prstGeom>
          <a:noFill/>
          <a:extLst>
            <a:ext uri="{909E8E84-426E-40DD-AFC4-6F175D3DCCD1}">
              <a14:hiddenFill xmlns:a14="http://schemas.microsoft.com/office/drawing/2010/main">
                <a:solidFill>
                  <a:srgbClr val="FFFFFF"/>
                </a:solidFill>
              </a14:hiddenFill>
            </a:ext>
          </a:extLst>
        </p:spPr>
      </p:pic>
      <p:sp>
        <p:nvSpPr>
          <p:cNvPr id="5" name="Title 4">
            <a:extLst>
              <a:ext uri="{FF2B5EF4-FFF2-40B4-BE49-F238E27FC236}">
                <a16:creationId xmlns:a16="http://schemas.microsoft.com/office/drawing/2014/main" id="{FDBAA5B5-EE71-07A5-4D81-7ECFCEDA6C30}"/>
              </a:ext>
            </a:extLst>
          </p:cNvPr>
          <p:cNvSpPr>
            <a:spLocks noGrp="1"/>
          </p:cNvSpPr>
          <p:nvPr>
            <p:ph type="title"/>
          </p:nvPr>
        </p:nvSpPr>
        <p:spPr>
          <a:xfrm>
            <a:off x="5041900" y="365125"/>
            <a:ext cx="6311900" cy="1325563"/>
          </a:xfrm>
        </p:spPr>
        <p:txBody>
          <a:bodyPr/>
          <a:lstStyle/>
          <a:p>
            <a:r>
              <a:rPr lang="en-GB" b="1" u="sng"/>
              <a:t> Maths</a:t>
            </a:r>
            <a:endParaRPr lang="en-GB" b="1" u="sng">
              <a:ea typeface="Calibri Light"/>
              <a:cs typeface="Calibri Light"/>
            </a:endParaRPr>
          </a:p>
        </p:txBody>
      </p:sp>
      <p:sp>
        <p:nvSpPr>
          <p:cNvPr id="3" name="Content Placeholder 2">
            <a:extLst>
              <a:ext uri="{FF2B5EF4-FFF2-40B4-BE49-F238E27FC236}">
                <a16:creationId xmlns:a16="http://schemas.microsoft.com/office/drawing/2014/main" id="{D66611A6-DE05-1B32-569E-159699F2C92D}"/>
              </a:ext>
            </a:extLst>
          </p:cNvPr>
          <p:cNvSpPr>
            <a:spLocks noGrp="1"/>
          </p:cNvSpPr>
          <p:nvPr>
            <p:ph idx="1"/>
          </p:nvPr>
        </p:nvSpPr>
        <p:spPr/>
        <p:txBody>
          <a:bodyPr vert="horz" lIns="91440" tIns="45720" rIns="91440" bIns="45720" rtlCol="0" anchor="t">
            <a:normAutofit/>
          </a:bodyPr>
          <a:lstStyle/>
          <a:p>
            <a:r>
              <a:rPr lang="en-US">
                <a:ea typeface="Calibri"/>
                <a:cs typeface="Calibri"/>
              </a:rPr>
              <a:t>Split into year groups – Mr Ashe – Year 4; Miss Wilson and </a:t>
            </a:r>
            <a:r>
              <a:rPr lang="en-US" err="1">
                <a:ea typeface="Calibri"/>
                <a:cs typeface="Calibri"/>
              </a:rPr>
              <a:t>Mrs</a:t>
            </a:r>
            <a:r>
              <a:rPr lang="en-US">
                <a:ea typeface="Calibri"/>
                <a:cs typeface="Calibri"/>
              </a:rPr>
              <a:t> Bale, and Miss Armstrong – Year 3 </a:t>
            </a:r>
          </a:p>
          <a:p>
            <a:r>
              <a:rPr lang="en-US">
                <a:ea typeface="Calibri"/>
                <a:cs typeface="Calibri"/>
              </a:rPr>
              <a:t>Times table and arithmetic focus</a:t>
            </a:r>
          </a:p>
          <a:p>
            <a:r>
              <a:rPr lang="en-US">
                <a:ea typeface="Calibri"/>
                <a:cs typeface="Calibri"/>
              </a:rPr>
              <a:t>Detailed answers to reasoning questions</a:t>
            </a:r>
          </a:p>
          <a:p>
            <a:r>
              <a:rPr lang="en-US">
                <a:ea typeface="Calibri"/>
                <a:cs typeface="Calibri"/>
              </a:rPr>
              <a:t>Application of known facts to solve problems</a:t>
            </a:r>
          </a:p>
          <a:p>
            <a:r>
              <a:rPr lang="en-US">
                <a:ea typeface="Calibri"/>
                <a:cs typeface="Calibri"/>
              </a:rPr>
              <a:t>White Rose </a:t>
            </a:r>
            <a:r>
              <a:rPr lang="en-US" err="1">
                <a:ea typeface="Calibri"/>
                <a:cs typeface="Calibri"/>
              </a:rPr>
              <a:t>Maths</a:t>
            </a:r>
            <a:r>
              <a:rPr lang="en-US">
                <a:ea typeface="Calibri"/>
                <a:cs typeface="Calibri"/>
              </a:rPr>
              <a:t> for sequence of lessons but other resources to supplement</a:t>
            </a:r>
          </a:p>
          <a:p>
            <a:r>
              <a:rPr lang="en-US">
                <a:ea typeface="Calibri"/>
                <a:cs typeface="Calibri"/>
              </a:rPr>
              <a:t>Challenge and extension for those who need it</a:t>
            </a:r>
          </a:p>
          <a:p>
            <a:r>
              <a:rPr lang="en-US">
                <a:ea typeface="Calibri"/>
                <a:cs typeface="Calibri"/>
              </a:rPr>
              <a:t>Support for those who need it – concrete, pictorial, abstract</a:t>
            </a:r>
          </a:p>
        </p:txBody>
      </p:sp>
    </p:spTree>
    <p:extLst>
      <p:ext uri="{BB962C8B-B14F-4D97-AF65-F5344CB8AC3E}">
        <p14:creationId xmlns:p14="http://schemas.microsoft.com/office/powerpoint/2010/main" val="3644398450"/>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1E871437-31EA-5CF6-E73F-C7FCC44B66E3}"/>
              </a:ext>
            </a:extLst>
          </p:cNvPr>
          <p:cNvSpPr>
            <a:spLocks noGrp="1"/>
          </p:cNvSpPr>
          <p:nvPr>
            <p:ph idx="1"/>
          </p:nvPr>
        </p:nvSpPr>
        <p:spPr/>
        <p:txBody>
          <a:bodyPr vert="horz" lIns="91440" tIns="45720" rIns="91440" bIns="45720" rtlCol="0" anchor="t">
            <a:normAutofit/>
          </a:bodyPr>
          <a:lstStyle/>
          <a:p>
            <a:endParaRPr lang="en-US">
              <a:ea typeface="Calibri"/>
              <a:cs typeface="Calibri"/>
            </a:endParaRPr>
          </a:p>
          <a:p>
            <a:r>
              <a:rPr lang="en-GB" sz="3200">
                <a:ea typeface="Calibri"/>
                <a:cs typeface="Calibri"/>
              </a:rPr>
              <a:t>Monday 7th June – Friday 18th June</a:t>
            </a:r>
            <a:endParaRPr lang="en-US" sz="3200">
              <a:ea typeface="Calibri"/>
              <a:cs typeface="Calibri"/>
            </a:endParaRPr>
          </a:p>
          <a:p>
            <a:r>
              <a:rPr lang="en-US">
                <a:ea typeface="Calibri"/>
                <a:cs typeface="Calibri"/>
              </a:rPr>
              <a:t>TTRS – great practice as timed and set out the same way as the check</a:t>
            </a:r>
          </a:p>
          <a:p>
            <a:r>
              <a:rPr lang="en-US">
                <a:ea typeface="Calibri"/>
                <a:cs typeface="Calibri"/>
              </a:rPr>
              <a:t>Interventions and daily practice in school for those who need it</a:t>
            </a:r>
          </a:p>
          <a:p>
            <a:r>
              <a:rPr lang="en-US">
                <a:ea typeface="Calibri"/>
                <a:cs typeface="Calibri"/>
              </a:rPr>
              <a:t>Regular 'mock' checks throughout the year so children are prepared</a:t>
            </a:r>
          </a:p>
          <a:p>
            <a:endParaRPr lang="en-US">
              <a:ea typeface="Calibri"/>
              <a:cs typeface="Calibri"/>
            </a:endParaRPr>
          </a:p>
          <a:p>
            <a:endParaRPr lang="en-US">
              <a:ea typeface="Calibri"/>
              <a:cs typeface="Calibri"/>
            </a:endParaRPr>
          </a:p>
        </p:txBody>
      </p:sp>
      <p:pic>
        <p:nvPicPr>
          <p:cNvPr id="5" name="Picture 2" descr="A close-up of a logo&#10;&#10;Description automatically generated">
            <a:extLst>
              <a:ext uri="{FF2B5EF4-FFF2-40B4-BE49-F238E27FC236}">
                <a16:creationId xmlns:a16="http://schemas.microsoft.com/office/drawing/2014/main" id="{85C00F09-AA29-07BA-32FE-F51377A30029}"/>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 y="35207"/>
            <a:ext cx="3652452" cy="1224080"/>
          </a:xfrm>
          <a:prstGeom prst="rect">
            <a:avLst/>
          </a:prstGeom>
          <a:noFill/>
          <a:extLst>
            <a:ext uri="{909E8E84-426E-40DD-AFC4-6F175D3DCCD1}">
              <a14:hiddenFill xmlns:a14="http://schemas.microsoft.com/office/drawing/2010/main">
                <a:solidFill>
                  <a:srgbClr val="FFFFFF"/>
                </a:solidFill>
              </a14:hiddenFill>
            </a:ext>
          </a:extLst>
        </p:spPr>
      </p:pic>
      <p:sp>
        <p:nvSpPr>
          <p:cNvPr id="7" name="Title 4">
            <a:extLst>
              <a:ext uri="{FF2B5EF4-FFF2-40B4-BE49-F238E27FC236}">
                <a16:creationId xmlns:a16="http://schemas.microsoft.com/office/drawing/2014/main" id="{9CC9237C-8D66-F594-46DA-D1C40D2D9420}"/>
              </a:ext>
            </a:extLst>
          </p:cNvPr>
          <p:cNvSpPr txBox="1">
            <a:spLocks/>
          </p:cNvSpPr>
          <p:nvPr/>
        </p:nvSpPr>
        <p:spPr>
          <a:xfrm>
            <a:off x="5041900" y="365125"/>
            <a:ext cx="6311900" cy="1325563"/>
          </a:xfrm>
          <a:prstGeom prst="rect">
            <a:avLst/>
          </a:prstGeom>
        </p:spPr>
        <p:txBody>
          <a:bodyPr vert="horz" lIns="91440" tIns="45720" rIns="91440" bIns="45720" rtlCol="0" anchor="ctr">
            <a:norm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gn="ctr"/>
            <a:r>
              <a:rPr lang="en-GB" b="1" u="sng"/>
              <a:t>Multiplication Check for Year 4</a:t>
            </a:r>
            <a:endParaRPr lang="en-US"/>
          </a:p>
        </p:txBody>
      </p:sp>
      <p:pic>
        <p:nvPicPr>
          <p:cNvPr id="4" name="Picture 3" descr="NumBots | ttrs-logo">
            <a:extLst>
              <a:ext uri="{FF2B5EF4-FFF2-40B4-BE49-F238E27FC236}">
                <a16:creationId xmlns:a16="http://schemas.microsoft.com/office/drawing/2014/main" id="{BAC4E368-F4CB-667C-02D9-C1A0117F3010}"/>
              </a:ext>
            </a:extLst>
          </p:cNvPr>
          <p:cNvPicPr>
            <a:picLocks noChangeAspect="1"/>
          </p:cNvPicPr>
          <p:nvPr/>
        </p:nvPicPr>
        <p:blipFill>
          <a:blip r:embed="rId3"/>
          <a:stretch>
            <a:fillRect/>
          </a:stretch>
        </p:blipFill>
        <p:spPr>
          <a:xfrm>
            <a:off x="8393748" y="4668203"/>
            <a:ext cx="3390265" cy="1910715"/>
          </a:xfrm>
          <a:prstGeom prst="rect">
            <a:avLst/>
          </a:prstGeom>
        </p:spPr>
      </p:pic>
    </p:spTree>
    <p:extLst>
      <p:ext uri="{BB962C8B-B14F-4D97-AF65-F5344CB8AC3E}">
        <p14:creationId xmlns:p14="http://schemas.microsoft.com/office/powerpoint/2010/main" val="728931741"/>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Content Placeholder 2">
            <a:extLst>
              <a:ext uri="{FF2B5EF4-FFF2-40B4-BE49-F238E27FC236}">
                <a16:creationId xmlns:a16="http://schemas.microsoft.com/office/drawing/2014/main" id="{ABEBE0F2-3947-8D22-07E9-EC1815683C1C}"/>
              </a:ext>
            </a:extLst>
          </p:cNvPr>
          <p:cNvSpPr txBox="1">
            <a:spLocks/>
          </p:cNvSpPr>
          <p:nvPr/>
        </p:nvSpPr>
        <p:spPr>
          <a:xfrm>
            <a:off x="606725" y="1792494"/>
            <a:ext cx="3295650" cy="2146300"/>
          </a:xfrm>
          <a:prstGeom prst="rect">
            <a:avLst/>
          </a:prstGeom>
        </p:spPr>
        <p:txBody>
          <a:bodyPr vert="horz" lIns="91440" tIns="45720" rIns="91440" bIns="45720" rtlCol="0" anchor="t">
            <a:normAutofit fontScale="85000" lnSpcReduction="10000"/>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buFont typeface="Arial" panose="020B0604020202020204" pitchFamily="34" charset="0"/>
              <a:buNone/>
            </a:pPr>
            <a:r>
              <a:rPr lang="en-GB" u="sng"/>
              <a:t>DT</a:t>
            </a:r>
          </a:p>
          <a:p>
            <a:pPr marL="0" indent="0">
              <a:buNone/>
            </a:pPr>
            <a:endParaRPr lang="en-GB" u="sng">
              <a:ea typeface="Calibri"/>
              <a:cs typeface="Calibri"/>
            </a:endParaRPr>
          </a:p>
          <a:p>
            <a:pPr marL="0" indent="0">
              <a:buNone/>
            </a:pPr>
            <a:r>
              <a:rPr lang="en-GB">
                <a:ea typeface="Calibri"/>
                <a:cs typeface="Calibri"/>
              </a:rPr>
              <a:t>Fresh food, Good food</a:t>
            </a:r>
          </a:p>
          <a:p>
            <a:pPr marL="0" indent="0">
              <a:buNone/>
            </a:pPr>
            <a:r>
              <a:rPr lang="en-GB">
                <a:ea typeface="Calibri"/>
                <a:cs typeface="Calibri"/>
              </a:rPr>
              <a:t>Printing – William Morris</a:t>
            </a:r>
          </a:p>
          <a:p>
            <a:pPr marL="0" indent="0">
              <a:buNone/>
            </a:pPr>
            <a:r>
              <a:rPr lang="en-GB">
                <a:ea typeface="Calibri"/>
                <a:cs typeface="Calibri"/>
              </a:rPr>
              <a:t>Tomb builders</a:t>
            </a:r>
          </a:p>
          <a:p>
            <a:pPr marL="0" indent="0">
              <a:buNone/>
            </a:pPr>
            <a:endParaRPr lang="en-GB">
              <a:ea typeface="Calibri"/>
              <a:cs typeface="Calibri"/>
            </a:endParaRPr>
          </a:p>
        </p:txBody>
      </p:sp>
      <p:pic>
        <p:nvPicPr>
          <p:cNvPr id="13" name="Picture 2" descr="A close-up of a logo&#10;&#10;Description automatically generated">
            <a:extLst>
              <a:ext uri="{FF2B5EF4-FFF2-40B4-BE49-F238E27FC236}">
                <a16:creationId xmlns:a16="http://schemas.microsoft.com/office/drawing/2014/main" id="{6A6FE9CE-EC15-3841-88D6-F58B3E42C969}"/>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35206"/>
            <a:ext cx="3658328" cy="1223261"/>
          </a:xfrm>
          <a:prstGeom prst="rect">
            <a:avLst/>
          </a:prstGeom>
          <a:noFill/>
          <a:extLst>
            <a:ext uri="{909E8E84-426E-40DD-AFC4-6F175D3DCCD1}">
              <a14:hiddenFill xmlns:a14="http://schemas.microsoft.com/office/drawing/2010/main">
                <a:solidFill>
                  <a:srgbClr val="FFFFFF"/>
                </a:solidFill>
              </a14:hiddenFill>
            </a:ext>
          </a:extLst>
        </p:spPr>
      </p:pic>
      <p:sp>
        <p:nvSpPr>
          <p:cNvPr id="16" name="Content Placeholder 2">
            <a:extLst>
              <a:ext uri="{FF2B5EF4-FFF2-40B4-BE49-F238E27FC236}">
                <a16:creationId xmlns:a16="http://schemas.microsoft.com/office/drawing/2014/main" id="{D3C2D5C7-C759-BB40-6CBC-565D153AAEAA}"/>
              </a:ext>
            </a:extLst>
          </p:cNvPr>
          <p:cNvSpPr txBox="1">
            <a:spLocks/>
          </p:cNvSpPr>
          <p:nvPr/>
        </p:nvSpPr>
        <p:spPr>
          <a:xfrm>
            <a:off x="7019027" y="1706229"/>
            <a:ext cx="4589613" cy="4072866"/>
          </a:xfrm>
          <a:prstGeom prst="rect">
            <a:avLst/>
          </a:prstGeom>
        </p:spPr>
        <p:txBody>
          <a:bodyPr vert="horz" lIns="91440" tIns="45720" rIns="91440" bIns="45720" rtlCol="0" anchor="t">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buFont typeface="Arial" panose="020B0604020202020204" pitchFamily="34" charset="0"/>
              <a:buNone/>
            </a:pPr>
            <a:r>
              <a:rPr lang="en-GB" u="sng"/>
              <a:t>Art</a:t>
            </a:r>
            <a:endParaRPr lang="en-GB" u="sng">
              <a:ea typeface="Calibri"/>
              <a:cs typeface="Calibri"/>
            </a:endParaRPr>
          </a:p>
          <a:p>
            <a:pPr marL="0" indent="0">
              <a:buNone/>
            </a:pPr>
            <a:endParaRPr lang="en-GB" u="sng">
              <a:ea typeface="Calibri"/>
              <a:cs typeface="Calibri"/>
            </a:endParaRPr>
          </a:p>
          <a:p>
            <a:pPr marL="0" indent="0">
              <a:buNone/>
            </a:pPr>
            <a:r>
              <a:rPr lang="en-GB">
                <a:ea typeface="Calibri"/>
                <a:cs typeface="Calibri"/>
              </a:rPr>
              <a:t>Weaving</a:t>
            </a:r>
          </a:p>
          <a:p>
            <a:pPr marL="0" indent="0">
              <a:buNone/>
            </a:pPr>
            <a:r>
              <a:rPr lang="en-GB">
                <a:ea typeface="Calibri"/>
                <a:cs typeface="Calibri"/>
              </a:rPr>
              <a:t>Perspective</a:t>
            </a:r>
          </a:p>
          <a:p>
            <a:pPr marL="0" indent="0">
              <a:buNone/>
            </a:pPr>
            <a:r>
              <a:rPr lang="en-GB">
                <a:ea typeface="Calibri"/>
                <a:cs typeface="Calibri"/>
              </a:rPr>
              <a:t>Statues and Statuettes</a:t>
            </a:r>
          </a:p>
          <a:p>
            <a:pPr marL="0" indent="0">
              <a:buNone/>
            </a:pPr>
            <a:endParaRPr lang="en-GB">
              <a:ea typeface="Calibri"/>
              <a:cs typeface="Calibri"/>
            </a:endParaRPr>
          </a:p>
        </p:txBody>
      </p:sp>
      <p:sp>
        <p:nvSpPr>
          <p:cNvPr id="11" name="Title 1">
            <a:extLst>
              <a:ext uri="{FF2B5EF4-FFF2-40B4-BE49-F238E27FC236}">
                <a16:creationId xmlns:a16="http://schemas.microsoft.com/office/drawing/2014/main" id="{3168C512-4559-5374-7C37-4588CD5D90E0}"/>
              </a:ext>
            </a:extLst>
          </p:cNvPr>
          <p:cNvSpPr>
            <a:spLocks noGrp="1"/>
          </p:cNvSpPr>
          <p:nvPr>
            <p:ph type="title"/>
          </p:nvPr>
        </p:nvSpPr>
        <p:spPr>
          <a:xfrm>
            <a:off x="5158595" y="178220"/>
            <a:ext cx="2586488" cy="1339940"/>
          </a:xfrm>
        </p:spPr>
        <p:txBody>
          <a:bodyPr/>
          <a:lstStyle/>
          <a:p>
            <a:r>
              <a:rPr lang="en-GB" b="1" u="sng"/>
              <a:t>Art and DT</a:t>
            </a:r>
            <a:endParaRPr lang="en-GB" b="1">
              <a:ea typeface="Calibri Light"/>
              <a:cs typeface="Calibri Light"/>
            </a:endParaRPr>
          </a:p>
        </p:txBody>
      </p:sp>
      <p:pic>
        <p:nvPicPr>
          <p:cNvPr id="2" name="Picture 1" descr="DIY Cardboard Weaving Loom — Cedar Dell Forest Farm">
            <a:extLst>
              <a:ext uri="{FF2B5EF4-FFF2-40B4-BE49-F238E27FC236}">
                <a16:creationId xmlns:a16="http://schemas.microsoft.com/office/drawing/2014/main" id="{A76B87B6-AF78-2637-CC4F-5EE34771E817}"/>
              </a:ext>
            </a:extLst>
          </p:cNvPr>
          <p:cNvPicPr>
            <a:picLocks noChangeAspect="1"/>
          </p:cNvPicPr>
          <p:nvPr/>
        </p:nvPicPr>
        <p:blipFill>
          <a:blip r:embed="rId3"/>
          <a:stretch>
            <a:fillRect/>
          </a:stretch>
        </p:blipFill>
        <p:spPr>
          <a:xfrm>
            <a:off x="6808152" y="4420235"/>
            <a:ext cx="2395855" cy="2152650"/>
          </a:xfrm>
          <a:prstGeom prst="rect">
            <a:avLst/>
          </a:prstGeom>
        </p:spPr>
      </p:pic>
      <p:pic>
        <p:nvPicPr>
          <p:cNvPr id="3" name="Picture 2" descr="William Morris - Cray Print 21x30 cm">
            <a:extLst>
              <a:ext uri="{FF2B5EF4-FFF2-40B4-BE49-F238E27FC236}">
                <a16:creationId xmlns:a16="http://schemas.microsoft.com/office/drawing/2014/main" id="{7361AB08-D934-BD2B-D511-92F5E4DB0CB3}"/>
              </a:ext>
            </a:extLst>
          </p:cNvPr>
          <p:cNvPicPr>
            <a:picLocks noChangeAspect="1"/>
          </p:cNvPicPr>
          <p:nvPr/>
        </p:nvPicPr>
        <p:blipFill>
          <a:blip r:embed="rId4"/>
          <a:stretch>
            <a:fillRect/>
          </a:stretch>
        </p:blipFill>
        <p:spPr>
          <a:xfrm>
            <a:off x="3897312" y="2942590"/>
            <a:ext cx="2690495" cy="3634740"/>
          </a:xfrm>
          <a:prstGeom prst="rect">
            <a:avLst/>
          </a:prstGeom>
        </p:spPr>
      </p:pic>
      <p:pic>
        <p:nvPicPr>
          <p:cNvPr id="4" name="Picture 3" descr="Polling shows three in four Britons support a Good Food Bill | Food Foundation">
            <a:extLst>
              <a:ext uri="{FF2B5EF4-FFF2-40B4-BE49-F238E27FC236}">
                <a16:creationId xmlns:a16="http://schemas.microsoft.com/office/drawing/2014/main" id="{2AFFD0CA-9E70-FFC6-1FC3-E4B8423173AE}"/>
              </a:ext>
            </a:extLst>
          </p:cNvPr>
          <p:cNvPicPr>
            <a:picLocks noChangeAspect="1"/>
          </p:cNvPicPr>
          <p:nvPr/>
        </p:nvPicPr>
        <p:blipFill>
          <a:blip r:embed="rId5"/>
          <a:stretch>
            <a:fillRect/>
          </a:stretch>
        </p:blipFill>
        <p:spPr>
          <a:xfrm>
            <a:off x="1236345" y="4421505"/>
            <a:ext cx="2424430" cy="1692910"/>
          </a:xfrm>
          <a:prstGeom prst="rect">
            <a:avLst/>
          </a:prstGeom>
        </p:spPr>
      </p:pic>
    </p:spTree>
    <p:extLst>
      <p:ext uri="{BB962C8B-B14F-4D97-AF65-F5344CB8AC3E}">
        <p14:creationId xmlns:p14="http://schemas.microsoft.com/office/powerpoint/2010/main" val="4050896869"/>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57E4BBFA-B0F4-F112-162B-4C58BCF875C6}"/>
              </a:ext>
            </a:extLst>
          </p:cNvPr>
          <p:cNvSpPr txBox="1"/>
          <p:nvPr/>
        </p:nvSpPr>
        <p:spPr>
          <a:xfrm>
            <a:off x="4399280" y="721360"/>
            <a:ext cx="4084320" cy="369332"/>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US">
                <a:latin typeface="Comic Sans MS"/>
                <a:ea typeface="Calibri"/>
                <a:cs typeface="Calibri"/>
              </a:rPr>
              <a:t>What our week looks like...</a:t>
            </a:r>
            <a:endParaRPr lang="en-US">
              <a:latin typeface="Comic Sans MS"/>
            </a:endParaRPr>
          </a:p>
        </p:txBody>
      </p:sp>
      <p:pic>
        <p:nvPicPr>
          <p:cNvPr id="4" name="Picture 2" descr="A close-up of a logo&#10;&#10;Description automatically generated">
            <a:extLst>
              <a:ext uri="{FF2B5EF4-FFF2-40B4-BE49-F238E27FC236}">
                <a16:creationId xmlns:a16="http://schemas.microsoft.com/office/drawing/2014/main" id="{99B2C549-6438-97D6-0732-FECA0438C9D8}"/>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35206"/>
            <a:ext cx="3658328" cy="1223261"/>
          </a:xfrm>
          <a:prstGeom prst="rect">
            <a:avLst/>
          </a:prstGeom>
          <a:noFill/>
          <a:extLst>
            <a:ext uri="{909E8E84-426E-40DD-AFC4-6F175D3DCCD1}">
              <a14:hiddenFill xmlns:a14="http://schemas.microsoft.com/office/drawing/2010/main">
                <a:solidFill>
                  <a:srgbClr val="FFFFFF"/>
                </a:solidFill>
              </a14:hiddenFill>
            </a:ext>
          </a:extLst>
        </p:spPr>
      </p:pic>
      <p:pic>
        <p:nvPicPr>
          <p:cNvPr id="5" name="Picture 4">
            <a:extLst>
              <a:ext uri="{FF2B5EF4-FFF2-40B4-BE49-F238E27FC236}">
                <a16:creationId xmlns:a16="http://schemas.microsoft.com/office/drawing/2014/main" id="{0FFCB21E-BC95-91F5-463C-6BA79AC185A9}"/>
              </a:ext>
            </a:extLst>
          </p:cNvPr>
          <p:cNvPicPr>
            <a:picLocks noChangeAspect="1"/>
          </p:cNvPicPr>
          <p:nvPr/>
        </p:nvPicPr>
        <p:blipFill>
          <a:blip r:embed="rId3"/>
          <a:stretch>
            <a:fillRect/>
          </a:stretch>
        </p:blipFill>
        <p:spPr>
          <a:xfrm>
            <a:off x="3270568" y="1645285"/>
            <a:ext cx="8780145" cy="4725670"/>
          </a:xfrm>
          <a:prstGeom prst="rect">
            <a:avLst/>
          </a:prstGeom>
        </p:spPr>
      </p:pic>
      <p:sp>
        <p:nvSpPr>
          <p:cNvPr id="6" name="TextBox 5">
            <a:extLst>
              <a:ext uri="{FF2B5EF4-FFF2-40B4-BE49-F238E27FC236}">
                <a16:creationId xmlns:a16="http://schemas.microsoft.com/office/drawing/2014/main" id="{9B7311D1-95AD-3FD5-E424-FFA9CAC44410}"/>
              </a:ext>
            </a:extLst>
          </p:cNvPr>
          <p:cNvSpPr txBox="1"/>
          <p:nvPr/>
        </p:nvSpPr>
        <p:spPr>
          <a:xfrm>
            <a:off x="91440" y="1747520"/>
            <a:ext cx="3098800" cy="4524315"/>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US">
                <a:latin typeface="Comic Sans MS"/>
                <a:ea typeface="Calibri"/>
                <a:cs typeface="Calibri"/>
              </a:rPr>
              <a:t>Key points:</a:t>
            </a:r>
          </a:p>
          <a:p>
            <a:r>
              <a:rPr lang="en-US">
                <a:latin typeface="Comic Sans MS"/>
                <a:ea typeface="Calibri"/>
                <a:cs typeface="Calibri"/>
              </a:rPr>
              <a:t>Monday – Poplar swimming</a:t>
            </a:r>
          </a:p>
          <a:p>
            <a:r>
              <a:rPr lang="en-US">
                <a:latin typeface="Comic Sans MS"/>
                <a:ea typeface="Calibri"/>
                <a:cs typeface="Calibri"/>
              </a:rPr>
              <a:t>Tuesday – Carousel</a:t>
            </a:r>
          </a:p>
          <a:p>
            <a:r>
              <a:rPr lang="en-US">
                <a:latin typeface="Comic Sans MS"/>
                <a:ea typeface="Calibri"/>
                <a:cs typeface="Calibri"/>
              </a:rPr>
              <a:t>Wednesday – PPA</a:t>
            </a:r>
          </a:p>
          <a:p>
            <a:r>
              <a:rPr lang="en-US">
                <a:latin typeface="Comic Sans MS"/>
                <a:ea typeface="Calibri"/>
                <a:cs typeface="Calibri"/>
              </a:rPr>
              <a:t>Thursday – Acacia swimming</a:t>
            </a:r>
          </a:p>
          <a:p>
            <a:r>
              <a:rPr lang="en-US">
                <a:latin typeface="Comic Sans MS"/>
                <a:ea typeface="Calibri"/>
                <a:cs typeface="Calibri"/>
              </a:rPr>
              <a:t>Friday – Cherry swimming</a:t>
            </a:r>
          </a:p>
          <a:p>
            <a:endParaRPr lang="en-US">
              <a:latin typeface="Comic Sans MS"/>
              <a:ea typeface="Calibri"/>
              <a:cs typeface="Calibri"/>
            </a:endParaRPr>
          </a:p>
          <a:p>
            <a:endParaRPr lang="en-US">
              <a:latin typeface="Comic Sans MS"/>
              <a:ea typeface="Calibri"/>
              <a:cs typeface="Calibri"/>
            </a:endParaRPr>
          </a:p>
          <a:p>
            <a:r>
              <a:rPr lang="en-US">
                <a:latin typeface="Comic Sans MS"/>
                <a:ea typeface="Calibri"/>
                <a:cs typeface="Calibri"/>
              </a:rPr>
              <a:t>Foundation subjects may change day depending on the class.</a:t>
            </a:r>
          </a:p>
          <a:p>
            <a:endParaRPr lang="en-US">
              <a:latin typeface="Comic Sans MS"/>
              <a:ea typeface="Calibri"/>
              <a:cs typeface="Calibri"/>
            </a:endParaRPr>
          </a:p>
          <a:p>
            <a:r>
              <a:rPr lang="en-US">
                <a:latin typeface="Comic Sans MS"/>
                <a:ea typeface="Calibri"/>
                <a:cs typeface="Calibri"/>
              </a:rPr>
              <a:t>After term 1 Swimming will become a second PE session for each class.</a:t>
            </a:r>
          </a:p>
        </p:txBody>
      </p:sp>
      <p:sp>
        <p:nvSpPr>
          <p:cNvPr id="7" name="TextBox 6">
            <a:extLst>
              <a:ext uri="{FF2B5EF4-FFF2-40B4-BE49-F238E27FC236}">
                <a16:creationId xmlns:a16="http://schemas.microsoft.com/office/drawing/2014/main" id="{83CDA0B0-20A6-2124-8472-98185751C167}"/>
              </a:ext>
            </a:extLst>
          </p:cNvPr>
          <p:cNvSpPr txBox="1"/>
          <p:nvPr/>
        </p:nvSpPr>
        <p:spPr>
          <a:xfrm>
            <a:off x="3413760" y="1259839"/>
            <a:ext cx="1798320" cy="369332"/>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US">
                <a:ea typeface="Calibri"/>
                <a:cs typeface="Calibri"/>
              </a:rPr>
              <a:t>Acacia timetable</a:t>
            </a:r>
          </a:p>
        </p:txBody>
      </p:sp>
    </p:spTree>
    <p:extLst>
      <p:ext uri="{BB962C8B-B14F-4D97-AF65-F5344CB8AC3E}">
        <p14:creationId xmlns:p14="http://schemas.microsoft.com/office/powerpoint/2010/main" val="1945120602"/>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descr="A close-up of a logo&#10;&#10;Description automatically generated">
            <a:extLst>
              <a:ext uri="{FF2B5EF4-FFF2-40B4-BE49-F238E27FC236}">
                <a16:creationId xmlns:a16="http://schemas.microsoft.com/office/drawing/2014/main" id="{A0ED5688-5201-6545-9518-F40F6D887293}"/>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52400" y="187606"/>
            <a:ext cx="3658328" cy="1223261"/>
          </a:xfrm>
          <a:prstGeom prst="rect">
            <a:avLst/>
          </a:prstGeom>
          <a:noFill/>
          <a:extLst>
            <a:ext uri="{909E8E84-426E-40DD-AFC4-6F175D3DCCD1}">
              <a14:hiddenFill xmlns:a14="http://schemas.microsoft.com/office/drawing/2010/main">
                <a:solidFill>
                  <a:srgbClr val="FFFFFF"/>
                </a:solidFill>
              </a14:hiddenFill>
            </a:ext>
          </a:extLst>
        </p:spPr>
      </p:pic>
      <p:sp>
        <p:nvSpPr>
          <p:cNvPr id="6" name="TextBox 5">
            <a:extLst>
              <a:ext uri="{FF2B5EF4-FFF2-40B4-BE49-F238E27FC236}">
                <a16:creationId xmlns:a16="http://schemas.microsoft.com/office/drawing/2014/main" id="{39FFEDCB-36B5-1DD5-ADC1-89BC4CD4591C}"/>
              </a:ext>
            </a:extLst>
          </p:cNvPr>
          <p:cNvSpPr txBox="1"/>
          <p:nvPr/>
        </p:nvSpPr>
        <p:spPr>
          <a:xfrm>
            <a:off x="5161280" y="406400"/>
            <a:ext cx="4204629" cy="584775"/>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US" sz="3200">
                <a:latin typeface="Comic Sans MS"/>
                <a:ea typeface="Calibri Light"/>
                <a:cs typeface="Calibri Light"/>
              </a:rPr>
              <a:t>Trips and workshops</a:t>
            </a:r>
          </a:p>
        </p:txBody>
      </p:sp>
      <p:pic>
        <p:nvPicPr>
          <p:cNvPr id="8" name="Picture 7" descr="In A Nutshell Theatre (@InANutshellTheatre) • Facebook">
            <a:extLst>
              <a:ext uri="{FF2B5EF4-FFF2-40B4-BE49-F238E27FC236}">
                <a16:creationId xmlns:a16="http://schemas.microsoft.com/office/drawing/2014/main" id="{418139B0-B1F2-9852-5B00-44FF88423F90}"/>
              </a:ext>
            </a:extLst>
          </p:cNvPr>
          <p:cNvPicPr>
            <a:picLocks noChangeAspect="1"/>
          </p:cNvPicPr>
          <p:nvPr/>
        </p:nvPicPr>
        <p:blipFill>
          <a:blip r:embed="rId3"/>
          <a:stretch>
            <a:fillRect/>
          </a:stretch>
        </p:blipFill>
        <p:spPr>
          <a:xfrm>
            <a:off x="765810" y="1498600"/>
            <a:ext cx="3731260" cy="3505200"/>
          </a:xfrm>
          <a:prstGeom prst="rect">
            <a:avLst/>
          </a:prstGeom>
        </p:spPr>
      </p:pic>
      <p:sp>
        <p:nvSpPr>
          <p:cNvPr id="9" name="TextBox 8">
            <a:extLst>
              <a:ext uri="{FF2B5EF4-FFF2-40B4-BE49-F238E27FC236}">
                <a16:creationId xmlns:a16="http://schemas.microsoft.com/office/drawing/2014/main" id="{2E4511DB-2B49-EBF3-37BC-B2318CCE900C}"/>
              </a:ext>
            </a:extLst>
          </p:cNvPr>
          <p:cNvSpPr txBox="1"/>
          <p:nvPr/>
        </p:nvSpPr>
        <p:spPr>
          <a:xfrm>
            <a:off x="761999" y="5201920"/>
            <a:ext cx="4165600" cy="1200329"/>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US">
                <a:latin typeface="Comic Sans MS"/>
              </a:rPr>
              <a:t>Term 2 (Tuesday 3rd November)</a:t>
            </a:r>
          </a:p>
          <a:p>
            <a:r>
              <a:rPr lang="en-US">
                <a:latin typeface="Comic Sans MS"/>
              </a:rPr>
              <a:t>Theatre workshop exploring Vikings and Viking gods.</a:t>
            </a:r>
          </a:p>
          <a:p>
            <a:r>
              <a:rPr lang="en-US">
                <a:latin typeface="Comic Sans MS"/>
              </a:rPr>
              <a:t>Rough cost up to £10</a:t>
            </a:r>
          </a:p>
        </p:txBody>
      </p:sp>
      <p:pic>
        <p:nvPicPr>
          <p:cNvPr id="10" name="Picture 9" descr="Maidstone Museum - Wikipedia">
            <a:extLst>
              <a:ext uri="{FF2B5EF4-FFF2-40B4-BE49-F238E27FC236}">
                <a16:creationId xmlns:a16="http://schemas.microsoft.com/office/drawing/2014/main" id="{B875F0F5-9E87-F383-4B19-DD95DE824640}"/>
              </a:ext>
            </a:extLst>
          </p:cNvPr>
          <p:cNvPicPr>
            <a:picLocks noChangeAspect="1"/>
          </p:cNvPicPr>
          <p:nvPr/>
        </p:nvPicPr>
        <p:blipFill>
          <a:blip r:embed="rId4"/>
          <a:stretch>
            <a:fillRect/>
          </a:stretch>
        </p:blipFill>
        <p:spPr>
          <a:xfrm>
            <a:off x="7186930" y="2890520"/>
            <a:ext cx="4757420" cy="3647440"/>
          </a:xfrm>
          <a:prstGeom prst="rect">
            <a:avLst/>
          </a:prstGeom>
        </p:spPr>
      </p:pic>
      <p:sp>
        <p:nvSpPr>
          <p:cNvPr id="11" name="TextBox 10">
            <a:extLst>
              <a:ext uri="{FF2B5EF4-FFF2-40B4-BE49-F238E27FC236}">
                <a16:creationId xmlns:a16="http://schemas.microsoft.com/office/drawing/2014/main" id="{598A584D-AFE5-99F9-ABA8-C34B6EF9C7D9}"/>
              </a:ext>
            </a:extLst>
          </p:cNvPr>
          <p:cNvSpPr txBox="1"/>
          <p:nvPr/>
        </p:nvSpPr>
        <p:spPr>
          <a:xfrm>
            <a:off x="5506720" y="1676399"/>
            <a:ext cx="4826000" cy="1754326"/>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US">
                <a:latin typeface="Comic Sans MS"/>
              </a:rPr>
              <a:t>Term 5 (Friday 23rd April)</a:t>
            </a:r>
          </a:p>
          <a:p>
            <a:r>
              <a:rPr lang="en-US">
                <a:latin typeface="Comic Sans MS"/>
              </a:rPr>
              <a:t>Trip to Maidstone Museum, travelling by train.</a:t>
            </a:r>
          </a:p>
          <a:p>
            <a:r>
              <a:rPr lang="en-US">
                <a:latin typeface="Comic Sans MS"/>
              </a:rPr>
              <a:t>Exploring museum and artifact workshop based around ancient Egyptian artefacts.</a:t>
            </a:r>
          </a:p>
          <a:p>
            <a:r>
              <a:rPr lang="en-US">
                <a:latin typeface="Comic Sans MS"/>
              </a:rPr>
              <a:t>Rou cost up to £5</a:t>
            </a:r>
          </a:p>
        </p:txBody>
      </p:sp>
    </p:spTree>
    <p:extLst>
      <p:ext uri="{BB962C8B-B14F-4D97-AF65-F5344CB8AC3E}">
        <p14:creationId xmlns:p14="http://schemas.microsoft.com/office/powerpoint/2010/main" val="2153774319"/>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Content Placeholder 3" descr="A bulletin board with different colored signs&#10;&#10;Description automatically generated">
            <a:extLst>
              <a:ext uri="{FF2B5EF4-FFF2-40B4-BE49-F238E27FC236}">
                <a16:creationId xmlns:a16="http://schemas.microsoft.com/office/drawing/2014/main" id="{40F362CD-567A-E9E4-6B09-1186882AB70C}"/>
              </a:ext>
            </a:extLst>
          </p:cNvPr>
          <p:cNvPicPr>
            <a:picLocks noGrp="1" noChangeAspect="1"/>
          </p:cNvPicPr>
          <p:nvPr>
            <p:ph idx="1"/>
          </p:nvPr>
        </p:nvPicPr>
        <p:blipFill>
          <a:blip r:embed="rId2"/>
          <a:stretch>
            <a:fillRect/>
          </a:stretch>
        </p:blipFill>
        <p:spPr>
          <a:xfrm>
            <a:off x="4394547" y="1423059"/>
            <a:ext cx="6752831" cy="5228356"/>
          </a:xfrm>
        </p:spPr>
      </p:pic>
      <p:pic>
        <p:nvPicPr>
          <p:cNvPr id="6" name="Picture 2" descr="A close-up of a logo&#10;&#10;Description automatically generated">
            <a:extLst>
              <a:ext uri="{FF2B5EF4-FFF2-40B4-BE49-F238E27FC236}">
                <a16:creationId xmlns:a16="http://schemas.microsoft.com/office/drawing/2014/main" id="{F5E3B34D-4F24-1502-D483-B7F76FA1B6A7}"/>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 y="35207"/>
            <a:ext cx="3652452" cy="1224080"/>
          </a:xfrm>
          <a:prstGeom prst="rect">
            <a:avLst/>
          </a:prstGeom>
          <a:noFill/>
          <a:extLst>
            <a:ext uri="{909E8E84-426E-40DD-AFC4-6F175D3DCCD1}">
              <a14:hiddenFill xmlns:a14="http://schemas.microsoft.com/office/drawing/2010/main">
                <a:solidFill>
                  <a:srgbClr val="FFFFFF"/>
                </a:solidFill>
              </a14:hiddenFill>
            </a:ext>
          </a:extLst>
        </p:spPr>
      </p:pic>
      <p:sp>
        <p:nvSpPr>
          <p:cNvPr id="8" name="Title 4">
            <a:extLst>
              <a:ext uri="{FF2B5EF4-FFF2-40B4-BE49-F238E27FC236}">
                <a16:creationId xmlns:a16="http://schemas.microsoft.com/office/drawing/2014/main" id="{CE59093E-87DA-0BE9-BF94-5451C710AE6A}"/>
              </a:ext>
            </a:extLst>
          </p:cNvPr>
          <p:cNvSpPr txBox="1">
            <a:spLocks/>
          </p:cNvSpPr>
          <p:nvPr/>
        </p:nvSpPr>
        <p:spPr>
          <a:xfrm>
            <a:off x="5041900" y="365125"/>
            <a:ext cx="6311900" cy="1325563"/>
          </a:xfrm>
          <a:prstGeom prst="rect">
            <a:avLst/>
          </a:prstGeom>
        </p:spPr>
        <p:txBody>
          <a:bodyPr vert="horz" lIns="91440" tIns="45720" rIns="91440" bIns="45720" rtlCol="0" anchor="ctr">
            <a:norm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r>
              <a:rPr lang="en-GB" b="1" u="sng"/>
              <a:t>Zones of Regulation</a:t>
            </a:r>
            <a:endParaRPr lang="en-GB" b="1" u="sng">
              <a:ea typeface="Calibri Light"/>
              <a:cs typeface="Calibri Light"/>
            </a:endParaRPr>
          </a:p>
        </p:txBody>
      </p:sp>
      <p:sp>
        <p:nvSpPr>
          <p:cNvPr id="9" name="TextBox 8">
            <a:extLst>
              <a:ext uri="{FF2B5EF4-FFF2-40B4-BE49-F238E27FC236}">
                <a16:creationId xmlns:a16="http://schemas.microsoft.com/office/drawing/2014/main" id="{25443F84-73FA-DD9A-6344-0943DB3C25D3}"/>
              </a:ext>
            </a:extLst>
          </p:cNvPr>
          <p:cNvSpPr txBox="1"/>
          <p:nvPr/>
        </p:nvSpPr>
        <p:spPr>
          <a:xfrm>
            <a:off x="657093" y="1681653"/>
            <a:ext cx="3647440" cy="4524315"/>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US" sz="3600">
                <a:ea typeface="Calibri"/>
                <a:cs typeface="Calibri"/>
              </a:rPr>
              <a:t>Child first</a:t>
            </a:r>
          </a:p>
          <a:p>
            <a:endParaRPr lang="en-US" sz="3600">
              <a:ea typeface="Calibri"/>
              <a:cs typeface="Calibri"/>
            </a:endParaRPr>
          </a:p>
          <a:p>
            <a:r>
              <a:rPr lang="en-US" sz="3600">
                <a:ea typeface="Calibri"/>
                <a:cs typeface="Calibri"/>
              </a:rPr>
              <a:t>Pupil second</a:t>
            </a:r>
          </a:p>
          <a:p>
            <a:endParaRPr lang="en-US" sz="3600">
              <a:ea typeface="Calibri"/>
              <a:cs typeface="Calibri"/>
            </a:endParaRPr>
          </a:p>
          <a:p>
            <a:r>
              <a:rPr lang="en-US" sz="3600">
                <a:ea typeface="Calibri"/>
                <a:cs typeface="Calibri"/>
              </a:rPr>
              <a:t>Calming tools</a:t>
            </a:r>
          </a:p>
          <a:p>
            <a:endParaRPr lang="en-US" sz="3600">
              <a:ea typeface="Calibri"/>
              <a:cs typeface="Calibri"/>
            </a:endParaRPr>
          </a:p>
          <a:p>
            <a:r>
              <a:rPr lang="en-US" sz="3600">
                <a:ea typeface="Calibri"/>
                <a:cs typeface="Calibri"/>
              </a:rPr>
              <a:t>Concentration tools</a:t>
            </a:r>
          </a:p>
        </p:txBody>
      </p:sp>
    </p:spTree>
    <p:extLst>
      <p:ext uri="{BB962C8B-B14F-4D97-AF65-F5344CB8AC3E}">
        <p14:creationId xmlns:p14="http://schemas.microsoft.com/office/powerpoint/2010/main" val="3321610780"/>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2">
            <a:extLst>
              <a:ext uri="{FF2B5EF4-FFF2-40B4-BE49-F238E27FC236}">
                <a16:creationId xmlns:a16="http://schemas.microsoft.com/office/drawing/2014/main" id="{6D2838CE-862F-D87E-5715-A03AD7A02B3F}"/>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 y="35207"/>
            <a:ext cx="3652452" cy="1224080"/>
          </a:xfrm>
          <a:prstGeom prst="rect">
            <a:avLst/>
          </a:prstGeom>
          <a:noFill/>
          <a:extLst>
            <a:ext uri="{909E8E84-426E-40DD-AFC4-6F175D3DCCD1}">
              <a14:hiddenFill xmlns:a14="http://schemas.microsoft.com/office/drawing/2010/main">
                <a:solidFill>
                  <a:srgbClr val="FFFFFF"/>
                </a:solidFill>
              </a14:hiddenFill>
            </a:ext>
          </a:extLst>
        </p:spPr>
      </p:pic>
      <p:sp>
        <p:nvSpPr>
          <p:cNvPr id="5" name="Title 4">
            <a:extLst>
              <a:ext uri="{FF2B5EF4-FFF2-40B4-BE49-F238E27FC236}">
                <a16:creationId xmlns:a16="http://schemas.microsoft.com/office/drawing/2014/main" id="{FDBAA5B5-EE71-07A5-4D81-7ECFCEDA6C30}"/>
              </a:ext>
            </a:extLst>
          </p:cNvPr>
          <p:cNvSpPr>
            <a:spLocks noGrp="1"/>
          </p:cNvSpPr>
          <p:nvPr>
            <p:ph type="title"/>
          </p:nvPr>
        </p:nvSpPr>
        <p:spPr>
          <a:xfrm>
            <a:off x="5041900" y="365125"/>
            <a:ext cx="6311900" cy="1325563"/>
          </a:xfrm>
        </p:spPr>
        <p:txBody>
          <a:bodyPr/>
          <a:lstStyle/>
          <a:p>
            <a:r>
              <a:rPr lang="en-GB" b="1" u="sng"/>
              <a:t>Behaviour &amp; Learning Expectations</a:t>
            </a:r>
          </a:p>
        </p:txBody>
      </p:sp>
      <p:sp>
        <p:nvSpPr>
          <p:cNvPr id="6" name="Content Placeholder 5">
            <a:extLst>
              <a:ext uri="{FF2B5EF4-FFF2-40B4-BE49-F238E27FC236}">
                <a16:creationId xmlns:a16="http://schemas.microsoft.com/office/drawing/2014/main" id="{DE2C1DE1-4E25-B397-74D9-516D0EE455BF}"/>
              </a:ext>
            </a:extLst>
          </p:cNvPr>
          <p:cNvSpPr>
            <a:spLocks noGrp="1"/>
          </p:cNvSpPr>
          <p:nvPr>
            <p:ph idx="1"/>
          </p:nvPr>
        </p:nvSpPr>
        <p:spPr>
          <a:xfrm>
            <a:off x="838200" y="2070040"/>
            <a:ext cx="10501223" cy="4106923"/>
          </a:xfrm>
        </p:spPr>
        <p:txBody>
          <a:bodyPr vert="horz" lIns="91440" tIns="45720" rIns="91440" bIns="45720" rtlCol="0" anchor="t">
            <a:normAutofit/>
          </a:bodyPr>
          <a:lstStyle/>
          <a:p>
            <a:pPr marL="0" indent="0" algn="ctr">
              <a:buNone/>
            </a:pPr>
            <a:r>
              <a:rPr lang="en-GB" sz="3600" b="1">
                <a:solidFill>
                  <a:schemeClr val="accent6">
                    <a:lumMod val="49000"/>
                  </a:schemeClr>
                </a:solidFill>
                <a:ea typeface="Calibri"/>
                <a:cs typeface="Calibri"/>
              </a:rPr>
              <a:t>Ready  Respectful  Safe</a:t>
            </a:r>
            <a:endParaRPr lang="en-US" b="1">
              <a:solidFill>
                <a:schemeClr val="accent6">
                  <a:lumMod val="49000"/>
                </a:schemeClr>
              </a:solidFill>
            </a:endParaRPr>
          </a:p>
          <a:p>
            <a:r>
              <a:rPr lang="en-GB">
                <a:ea typeface="Calibri"/>
                <a:cs typeface="Calibri"/>
              </a:rPr>
              <a:t>Exemplary behaviour at the heart of productive learning</a:t>
            </a:r>
            <a:endParaRPr lang="en-GB"/>
          </a:p>
          <a:p>
            <a:r>
              <a:rPr lang="en-GB">
                <a:ea typeface="Calibri"/>
                <a:cs typeface="Calibri"/>
              </a:rPr>
              <a:t>Calm and consistent</a:t>
            </a:r>
          </a:p>
          <a:p>
            <a:r>
              <a:rPr lang="en-GB">
                <a:ea typeface="Calibri"/>
                <a:cs typeface="Calibri"/>
              </a:rPr>
              <a:t>Self-esteem and self-discipline</a:t>
            </a:r>
          </a:p>
          <a:p>
            <a:r>
              <a:rPr lang="en-GB">
                <a:ea typeface="Calibri"/>
                <a:cs typeface="Calibri"/>
              </a:rPr>
              <a:t>Celebrate success</a:t>
            </a:r>
          </a:p>
          <a:p>
            <a:r>
              <a:rPr lang="en-GB">
                <a:ea typeface="Calibri"/>
                <a:cs typeface="Calibri"/>
              </a:rPr>
              <a:t>Restorative responsibility</a:t>
            </a:r>
          </a:p>
        </p:txBody>
      </p:sp>
      <p:sp>
        <p:nvSpPr>
          <p:cNvPr id="3" name="Rectangle 2">
            <a:extLst>
              <a:ext uri="{FF2B5EF4-FFF2-40B4-BE49-F238E27FC236}">
                <a16:creationId xmlns:a16="http://schemas.microsoft.com/office/drawing/2014/main" id="{D3D6F011-1E85-20D3-5C50-2988DD6ADC63}"/>
              </a:ext>
            </a:extLst>
          </p:cNvPr>
          <p:cNvSpPr/>
          <p:nvPr/>
        </p:nvSpPr>
        <p:spPr>
          <a:xfrm>
            <a:off x="1936" y="5788030"/>
            <a:ext cx="12190063" cy="1064923"/>
          </a:xfrm>
          <a:prstGeom prst="rect">
            <a:avLst/>
          </a:prstGeom>
          <a:solidFill>
            <a:schemeClr val="accent6"/>
          </a:solidFill>
          <a:ln>
            <a:solidFill>
              <a:schemeClr val="accent6"/>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n-US" sz="3500" b="1">
                <a:ea typeface="+mn-lt"/>
                <a:cs typeface="+mn-lt"/>
              </a:rPr>
              <a:t>Learning Together with Kind Hearts and Determined Minds</a:t>
            </a:r>
            <a:endParaRPr lang="en-US" sz="3500">
              <a:ea typeface="Calibri"/>
              <a:cs typeface="Calibri"/>
            </a:endParaRPr>
          </a:p>
        </p:txBody>
      </p:sp>
    </p:spTree>
    <p:extLst>
      <p:ext uri="{BB962C8B-B14F-4D97-AF65-F5344CB8AC3E}">
        <p14:creationId xmlns:p14="http://schemas.microsoft.com/office/powerpoint/2010/main" val="2543488157"/>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pic>
        <p:nvPicPr>
          <p:cNvPr id="3" name="Picture 2" descr="A green and white sign with white text&#10;&#10;Description automatically generated">
            <a:extLst>
              <a:ext uri="{FF2B5EF4-FFF2-40B4-BE49-F238E27FC236}">
                <a16:creationId xmlns:a16="http://schemas.microsoft.com/office/drawing/2014/main" id="{37B78025-B6DC-1F11-3DF5-06EF81E219D4}"/>
              </a:ext>
            </a:extLst>
          </p:cNvPr>
          <p:cNvPicPr>
            <a:picLocks noChangeAspect="1"/>
          </p:cNvPicPr>
          <p:nvPr/>
        </p:nvPicPr>
        <p:blipFill>
          <a:blip r:embed="rId2"/>
          <a:stretch>
            <a:fillRect/>
          </a:stretch>
        </p:blipFill>
        <p:spPr>
          <a:xfrm>
            <a:off x="1115615" y="1766781"/>
            <a:ext cx="4742993" cy="3318291"/>
          </a:xfrm>
          <a:prstGeom prst="rect">
            <a:avLst/>
          </a:prstGeom>
        </p:spPr>
      </p:pic>
      <p:cxnSp>
        <p:nvCxnSpPr>
          <p:cNvPr id="14" name="Straight Connector 13">
            <a:extLst>
              <a:ext uri="{FF2B5EF4-FFF2-40B4-BE49-F238E27FC236}">
                <a16:creationId xmlns:a16="http://schemas.microsoft.com/office/drawing/2014/main" id="{4D56677B-C0B7-4DAC-ACAD-8054FF1B599A}"/>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6096000" y="1573887"/>
            <a:ext cx="0" cy="3710227"/>
          </a:xfrm>
          <a:prstGeom prst="line">
            <a:avLst/>
          </a:prstGeom>
          <a:ln w="19050">
            <a:solidFill>
              <a:srgbClr val="BBD424"/>
            </a:solidFill>
          </a:ln>
        </p:spPr>
        <p:style>
          <a:lnRef idx="1">
            <a:schemeClr val="accent1"/>
          </a:lnRef>
          <a:fillRef idx="0">
            <a:schemeClr val="accent1"/>
          </a:fillRef>
          <a:effectRef idx="0">
            <a:schemeClr val="accent1"/>
          </a:effectRef>
          <a:fontRef idx="minor">
            <a:schemeClr val="tx1"/>
          </a:fontRef>
        </p:style>
      </p:cxnSp>
      <p:pic>
        <p:nvPicPr>
          <p:cNvPr id="2" name="Picture 1" descr="A green and white sign with white text&#10;&#10;Description automatically generated">
            <a:extLst>
              <a:ext uri="{FF2B5EF4-FFF2-40B4-BE49-F238E27FC236}">
                <a16:creationId xmlns:a16="http://schemas.microsoft.com/office/drawing/2014/main" id="{C71BA4C8-A2D6-AAAD-6C95-C9F0F1CBD148}"/>
              </a:ext>
            </a:extLst>
          </p:cNvPr>
          <p:cNvPicPr>
            <a:picLocks noChangeAspect="1"/>
          </p:cNvPicPr>
          <p:nvPr/>
        </p:nvPicPr>
        <p:blipFill>
          <a:blip r:embed="rId3"/>
          <a:stretch>
            <a:fillRect/>
          </a:stretch>
        </p:blipFill>
        <p:spPr>
          <a:xfrm>
            <a:off x="6343240" y="1751422"/>
            <a:ext cx="4728015" cy="3349010"/>
          </a:xfrm>
          <a:prstGeom prst="rect">
            <a:avLst/>
          </a:prstGeom>
        </p:spPr>
      </p:pic>
    </p:spTree>
    <p:extLst>
      <p:ext uri="{BB962C8B-B14F-4D97-AF65-F5344CB8AC3E}">
        <p14:creationId xmlns:p14="http://schemas.microsoft.com/office/powerpoint/2010/main" val="2432647594"/>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2">
            <a:extLst>
              <a:ext uri="{FF2B5EF4-FFF2-40B4-BE49-F238E27FC236}">
                <a16:creationId xmlns:a16="http://schemas.microsoft.com/office/drawing/2014/main" id="{6D2838CE-862F-D87E-5715-A03AD7A02B3F}"/>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 y="35207"/>
            <a:ext cx="3899587" cy="1306293"/>
          </a:xfrm>
          <a:prstGeom prst="rect">
            <a:avLst/>
          </a:prstGeom>
          <a:noFill/>
          <a:extLst>
            <a:ext uri="{909E8E84-426E-40DD-AFC4-6F175D3DCCD1}">
              <a14:hiddenFill xmlns:a14="http://schemas.microsoft.com/office/drawing/2010/main">
                <a:solidFill>
                  <a:srgbClr val="FFFFFF"/>
                </a:solidFill>
              </a14:hiddenFill>
            </a:ext>
          </a:extLst>
        </p:spPr>
      </p:pic>
      <p:sp>
        <p:nvSpPr>
          <p:cNvPr id="5" name="Title 4">
            <a:extLst>
              <a:ext uri="{FF2B5EF4-FFF2-40B4-BE49-F238E27FC236}">
                <a16:creationId xmlns:a16="http://schemas.microsoft.com/office/drawing/2014/main" id="{FDBAA5B5-EE71-07A5-4D81-7ECFCEDA6C30}"/>
              </a:ext>
            </a:extLst>
          </p:cNvPr>
          <p:cNvSpPr>
            <a:spLocks noGrp="1"/>
          </p:cNvSpPr>
          <p:nvPr>
            <p:ph type="title"/>
          </p:nvPr>
        </p:nvSpPr>
        <p:spPr>
          <a:xfrm>
            <a:off x="5667898" y="159179"/>
            <a:ext cx="6311900" cy="1325563"/>
          </a:xfrm>
        </p:spPr>
        <p:txBody>
          <a:bodyPr>
            <a:normAutofit/>
          </a:bodyPr>
          <a:lstStyle/>
          <a:p>
            <a:r>
              <a:rPr lang="en-GB" sz="3600" b="1" u="sng">
                <a:ea typeface="Calibri Light"/>
                <a:cs typeface="Calibri Light"/>
              </a:rPr>
              <a:t>Learning at Home</a:t>
            </a:r>
          </a:p>
        </p:txBody>
      </p:sp>
      <p:sp>
        <p:nvSpPr>
          <p:cNvPr id="7" name="Content Placeholder 6">
            <a:extLst>
              <a:ext uri="{FF2B5EF4-FFF2-40B4-BE49-F238E27FC236}">
                <a16:creationId xmlns:a16="http://schemas.microsoft.com/office/drawing/2014/main" id="{09A4D4F9-4CEB-F3E2-4ED1-FC92F1CE7844}"/>
              </a:ext>
            </a:extLst>
          </p:cNvPr>
          <p:cNvSpPr>
            <a:spLocks noGrp="1"/>
          </p:cNvSpPr>
          <p:nvPr>
            <p:ph idx="1"/>
          </p:nvPr>
        </p:nvSpPr>
        <p:spPr>
          <a:xfrm>
            <a:off x="199768" y="1888768"/>
            <a:ext cx="10943229" cy="4067289"/>
          </a:xfrm>
        </p:spPr>
        <p:txBody>
          <a:bodyPr vert="horz" lIns="91440" tIns="45720" rIns="91440" bIns="45720" rtlCol="0" anchor="t">
            <a:normAutofit/>
          </a:bodyPr>
          <a:lstStyle/>
          <a:p>
            <a:pPr marL="457200" indent="-457200">
              <a:buFont typeface="Calibri" panose="020B0604020202020204" pitchFamily="34" charset="0"/>
              <a:buChar char="-"/>
            </a:pPr>
            <a:r>
              <a:rPr lang="en-US" sz="3200">
                <a:ea typeface="Calibri"/>
                <a:cs typeface="Calibri"/>
              </a:rPr>
              <a:t>Reading for at least 15 minutes (not all children will have reading records this year)</a:t>
            </a:r>
          </a:p>
          <a:p>
            <a:pPr marL="457200" indent="-457200">
              <a:buFont typeface="Calibri" panose="020B0604020202020204" pitchFamily="34" charset="0"/>
              <a:buChar char="-"/>
            </a:pPr>
            <a:r>
              <a:rPr lang="en-US" sz="3200">
                <a:ea typeface="Calibri"/>
                <a:cs typeface="Calibri"/>
              </a:rPr>
              <a:t>Quizzes on accelerated reader</a:t>
            </a:r>
          </a:p>
          <a:p>
            <a:pPr marL="457200" indent="-457200">
              <a:buFont typeface="Calibri" panose="020B0604020202020204" pitchFamily="34" charset="0"/>
              <a:buChar char="-"/>
            </a:pPr>
            <a:r>
              <a:rPr lang="en-US" sz="3200">
                <a:ea typeface="Calibri"/>
                <a:cs typeface="Calibri"/>
              </a:rPr>
              <a:t>Times Table Rockstars</a:t>
            </a:r>
          </a:p>
          <a:p>
            <a:pPr marL="457200" indent="-457200">
              <a:buFont typeface="Calibri" panose="020B0604020202020204" pitchFamily="34" charset="0"/>
              <a:buChar char="-"/>
            </a:pPr>
            <a:r>
              <a:rPr lang="en-US" sz="3200">
                <a:ea typeface="Calibri"/>
                <a:cs typeface="Calibri"/>
              </a:rPr>
              <a:t>Spelling practice – spellings emailed out</a:t>
            </a:r>
          </a:p>
          <a:p>
            <a:pPr marL="457200" indent="-457200">
              <a:buFont typeface="Calibri" panose="020B0604020202020204" pitchFamily="34" charset="0"/>
              <a:buChar char="-"/>
            </a:pPr>
            <a:r>
              <a:rPr lang="en-US" sz="3200">
                <a:ea typeface="Calibri"/>
                <a:cs typeface="Calibri"/>
              </a:rPr>
              <a:t>Anything linked to learning in school</a:t>
            </a:r>
          </a:p>
        </p:txBody>
      </p:sp>
    </p:spTree>
    <p:extLst>
      <p:ext uri="{BB962C8B-B14F-4D97-AF65-F5344CB8AC3E}">
        <p14:creationId xmlns:p14="http://schemas.microsoft.com/office/powerpoint/2010/main" val="2005969936"/>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2">
            <a:extLst>
              <a:ext uri="{FF2B5EF4-FFF2-40B4-BE49-F238E27FC236}">
                <a16:creationId xmlns:a16="http://schemas.microsoft.com/office/drawing/2014/main" id="{6D2838CE-862F-D87E-5715-A03AD7A02B3F}"/>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 y="35207"/>
            <a:ext cx="3899587" cy="1306293"/>
          </a:xfrm>
          <a:prstGeom prst="rect">
            <a:avLst/>
          </a:prstGeom>
          <a:noFill/>
          <a:extLst>
            <a:ext uri="{909E8E84-426E-40DD-AFC4-6F175D3DCCD1}">
              <a14:hiddenFill xmlns:a14="http://schemas.microsoft.com/office/drawing/2010/main">
                <a:solidFill>
                  <a:srgbClr val="FFFFFF"/>
                </a:solidFill>
              </a14:hiddenFill>
            </a:ext>
          </a:extLst>
        </p:spPr>
      </p:pic>
      <p:sp>
        <p:nvSpPr>
          <p:cNvPr id="5" name="Title 4">
            <a:extLst>
              <a:ext uri="{FF2B5EF4-FFF2-40B4-BE49-F238E27FC236}">
                <a16:creationId xmlns:a16="http://schemas.microsoft.com/office/drawing/2014/main" id="{FDBAA5B5-EE71-07A5-4D81-7ECFCEDA6C30}"/>
              </a:ext>
            </a:extLst>
          </p:cNvPr>
          <p:cNvSpPr>
            <a:spLocks noGrp="1"/>
          </p:cNvSpPr>
          <p:nvPr>
            <p:ph type="title"/>
          </p:nvPr>
        </p:nvSpPr>
        <p:spPr>
          <a:xfrm>
            <a:off x="4156332" y="4720"/>
            <a:ext cx="6311900" cy="1325563"/>
          </a:xfrm>
        </p:spPr>
        <p:txBody>
          <a:bodyPr>
            <a:normAutofit/>
          </a:bodyPr>
          <a:lstStyle/>
          <a:p>
            <a:r>
              <a:rPr lang="en-GB" sz="3600" b="1" u="sng"/>
              <a:t>How to help your child succeed…</a:t>
            </a:r>
            <a:endParaRPr lang="en-GB" sz="3600" b="1" u="sng">
              <a:ea typeface="Calibri Light"/>
              <a:cs typeface="Calibri Light"/>
            </a:endParaRPr>
          </a:p>
        </p:txBody>
      </p:sp>
      <p:pic>
        <p:nvPicPr>
          <p:cNvPr id="3" name="Picture 2" descr="A person and a child reading a book&#10;&#10;Description automatically generated">
            <a:extLst>
              <a:ext uri="{FF2B5EF4-FFF2-40B4-BE49-F238E27FC236}">
                <a16:creationId xmlns:a16="http://schemas.microsoft.com/office/drawing/2014/main" id="{51AC23F3-C00D-C326-78AE-82D2EE323E86}"/>
              </a:ext>
            </a:extLst>
          </p:cNvPr>
          <p:cNvPicPr>
            <a:picLocks noChangeAspect="1"/>
          </p:cNvPicPr>
          <p:nvPr/>
        </p:nvPicPr>
        <p:blipFill>
          <a:blip r:embed="rId3"/>
          <a:stretch>
            <a:fillRect/>
          </a:stretch>
        </p:blipFill>
        <p:spPr>
          <a:xfrm>
            <a:off x="7562270" y="1626973"/>
            <a:ext cx="4625676" cy="5148649"/>
          </a:xfrm>
          <a:prstGeom prst="rect">
            <a:avLst/>
          </a:prstGeom>
        </p:spPr>
      </p:pic>
      <p:pic>
        <p:nvPicPr>
          <p:cNvPr id="11" name="Content Placeholder 10" descr="No photo description available.">
            <a:extLst>
              <a:ext uri="{FF2B5EF4-FFF2-40B4-BE49-F238E27FC236}">
                <a16:creationId xmlns:a16="http://schemas.microsoft.com/office/drawing/2014/main" id="{1718B36D-E7DB-F152-23B3-45A3E7FCF8F5}"/>
              </a:ext>
            </a:extLst>
          </p:cNvPr>
          <p:cNvPicPr>
            <a:picLocks noGrp="1" noChangeAspect="1"/>
          </p:cNvPicPr>
          <p:nvPr>
            <p:ph idx="1"/>
          </p:nvPr>
        </p:nvPicPr>
        <p:blipFill>
          <a:blip r:embed="rId4"/>
          <a:stretch>
            <a:fillRect/>
          </a:stretch>
        </p:blipFill>
        <p:spPr>
          <a:xfrm>
            <a:off x="1645758" y="1477618"/>
            <a:ext cx="5018596" cy="5147992"/>
          </a:xfrm>
          <a:prstGeom prst="rect">
            <a:avLst/>
          </a:prstGeom>
        </p:spPr>
      </p:pic>
    </p:spTree>
    <p:extLst>
      <p:ext uri="{BB962C8B-B14F-4D97-AF65-F5344CB8AC3E}">
        <p14:creationId xmlns:p14="http://schemas.microsoft.com/office/powerpoint/2010/main" val="2555489659"/>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92B512F-9D1D-C7D3-F19B-4A7AB0B2712E}"/>
              </a:ext>
            </a:extLst>
          </p:cNvPr>
          <p:cNvSpPr>
            <a:spLocks noGrp="1"/>
          </p:cNvSpPr>
          <p:nvPr>
            <p:ph type="title"/>
          </p:nvPr>
        </p:nvSpPr>
        <p:spPr/>
        <p:txBody>
          <a:bodyPr/>
          <a:lstStyle/>
          <a:p>
            <a:r>
              <a:rPr lang="en-US">
                <a:ea typeface="Calibri Light"/>
                <a:cs typeface="Calibri Light"/>
              </a:rPr>
              <a:t>Class Assembly dates:</a:t>
            </a:r>
            <a:endParaRPr lang="en-US"/>
          </a:p>
        </p:txBody>
      </p:sp>
      <p:sp>
        <p:nvSpPr>
          <p:cNvPr id="3" name="Content Placeholder 2">
            <a:extLst>
              <a:ext uri="{FF2B5EF4-FFF2-40B4-BE49-F238E27FC236}">
                <a16:creationId xmlns:a16="http://schemas.microsoft.com/office/drawing/2014/main" id="{DA7DB805-1458-345D-5192-182CCAEA6AEF}"/>
              </a:ext>
            </a:extLst>
          </p:cNvPr>
          <p:cNvSpPr>
            <a:spLocks noGrp="1"/>
          </p:cNvSpPr>
          <p:nvPr>
            <p:ph idx="1"/>
          </p:nvPr>
        </p:nvSpPr>
        <p:spPr/>
        <p:txBody>
          <a:bodyPr vert="horz" lIns="91440" tIns="45720" rIns="91440" bIns="45720" rtlCol="0" anchor="t">
            <a:normAutofit/>
          </a:bodyPr>
          <a:lstStyle/>
          <a:p>
            <a:pPr marL="0" indent="0">
              <a:buNone/>
            </a:pPr>
            <a:r>
              <a:rPr lang="en-US">
                <a:ea typeface="Calibri" panose="020F0502020204030204"/>
                <a:cs typeface="Calibri" panose="020F0502020204030204"/>
              </a:rPr>
              <a:t>Poplar – Thursday 11th February</a:t>
            </a:r>
          </a:p>
          <a:p>
            <a:pPr marL="0" indent="0">
              <a:buNone/>
            </a:pPr>
            <a:endParaRPr lang="en-US">
              <a:ea typeface="Calibri" panose="020F0502020204030204"/>
              <a:cs typeface="Calibri" panose="020F0502020204030204"/>
            </a:endParaRPr>
          </a:p>
          <a:p>
            <a:pPr marL="0" indent="0">
              <a:buNone/>
            </a:pPr>
            <a:r>
              <a:rPr lang="en-US">
                <a:ea typeface="Calibri" panose="020F0502020204030204"/>
                <a:cs typeface="Calibri" panose="020F0502020204030204"/>
              </a:rPr>
              <a:t>Acacia – Thursday 4th March</a:t>
            </a:r>
          </a:p>
          <a:p>
            <a:pPr marL="0" indent="0">
              <a:buNone/>
            </a:pPr>
            <a:endParaRPr lang="en-US">
              <a:ea typeface="Calibri" panose="020F0502020204030204"/>
              <a:cs typeface="Calibri" panose="020F0502020204030204"/>
            </a:endParaRPr>
          </a:p>
          <a:p>
            <a:pPr marL="0" indent="0">
              <a:buNone/>
            </a:pPr>
            <a:r>
              <a:rPr lang="en-US">
                <a:ea typeface="Calibri" panose="020F0502020204030204"/>
                <a:cs typeface="Calibri" panose="020F0502020204030204"/>
              </a:rPr>
              <a:t>Cherry – Thursday 11th March</a:t>
            </a:r>
          </a:p>
        </p:txBody>
      </p:sp>
    </p:spTree>
    <p:extLst>
      <p:ext uri="{BB962C8B-B14F-4D97-AF65-F5344CB8AC3E}">
        <p14:creationId xmlns:p14="http://schemas.microsoft.com/office/powerpoint/2010/main" val="772904465"/>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2">
            <a:extLst>
              <a:ext uri="{FF2B5EF4-FFF2-40B4-BE49-F238E27FC236}">
                <a16:creationId xmlns:a16="http://schemas.microsoft.com/office/drawing/2014/main" id="{6D2838CE-862F-D87E-5715-A03AD7A02B3F}"/>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 y="35207"/>
            <a:ext cx="3652452" cy="1224080"/>
          </a:xfrm>
          <a:prstGeom prst="rect">
            <a:avLst/>
          </a:prstGeom>
          <a:noFill/>
          <a:extLst>
            <a:ext uri="{909E8E84-426E-40DD-AFC4-6F175D3DCCD1}">
              <a14:hiddenFill xmlns:a14="http://schemas.microsoft.com/office/drawing/2010/main">
                <a:solidFill>
                  <a:srgbClr val="FFFFFF"/>
                </a:solidFill>
              </a14:hiddenFill>
            </a:ext>
          </a:extLst>
        </p:spPr>
      </p:pic>
      <p:sp>
        <p:nvSpPr>
          <p:cNvPr id="5" name="Title 4">
            <a:extLst>
              <a:ext uri="{FF2B5EF4-FFF2-40B4-BE49-F238E27FC236}">
                <a16:creationId xmlns:a16="http://schemas.microsoft.com/office/drawing/2014/main" id="{FDBAA5B5-EE71-07A5-4D81-7ECFCEDA6C30}"/>
              </a:ext>
            </a:extLst>
          </p:cNvPr>
          <p:cNvSpPr>
            <a:spLocks noGrp="1"/>
          </p:cNvSpPr>
          <p:nvPr>
            <p:ph type="title"/>
          </p:nvPr>
        </p:nvSpPr>
        <p:spPr>
          <a:xfrm>
            <a:off x="5041900" y="365125"/>
            <a:ext cx="6311900" cy="1325563"/>
          </a:xfrm>
        </p:spPr>
        <p:txBody>
          <a:bodyPr/>
          <a:lstStyle/>
          <a:p>
            <a:r>
              <a:rPr lang="en-GB" b="1" u="sng"/>
              <a:t>Questions</a:t>
            </a:r>
          </a:p>
        </p:txBody>
      </p:sp>
      <p:sp>
        <p:nvSpPr>
          <p:cNvPr id="6" name="Content Placeholder 5">
            <a:extLst>
              <a:ext uri="{FF2B5EF4-FFF2-40B4-BE49-F238E27FC236}">
                <a16:creationId xmlns:a16="http://schemas.microsoft.com/office/drawing/2014/main" id="{DE2C1DE1-4E25-B397-74D9-516D0EE455BF}"/>
              </a:ext>
            </a:extLst>
          </p:cNvPr>
          <p:cNvSpPr>
            <a:spLocks noGrp="1"/>
          </p:cNvSpPr>
          <p:nvPr>
            <p:ph idx="1"/>
          </p:nvPr>
        </p:nvSpPr>
        <p:spPr/>
        <p:txBody>
          <a:bodyPr/>
          <a:lstStyle/>
          <a:p>
            <a:endParaRPr lang="en-GB"/>
          </a:p>
        </p:txBody>
      </p:sp>
    </p:spTree>
    <p:extLst>
      <p:ext uri="{BB962C8B-B14F-4D97-AF65-F5344CB8AC3E}">
        <p14:creationId xmlns:p14="http://schemas.microsoft.com/office/powerpoint/2010/main" val="2234156954"/>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81C170CEAB1D8C4CA78FE3E41DA77CD1" ma:contentTypeVersion="22" ma:contentTypeDescription="Create a new document." ma:contentTypeScope="" ma:versionID="3c30c0ea0d08f7c83feef94b382194c9">
  <xsd:schema xmlns:xsd="http://www.w3.org/2001/XMLSchema" xmlns:xs="http://www.w3.org/2001/XMLSchema" xmlns:p="http://schemas.microsoft.com/office/2006/metadata/properties" xmlns:ns2="25089e29-d01c-482f-a74d-7d8d9d61ae40" xmlns:ns3="31ae8964-6127-4a95-9bb3-25b5aafd774b" targetNamespace="http://schemas.microsoft.com/office/2006/metadata/properties" ma:root="true" ma:fieldsID="f52c6f44f9300ecd2a3700b7faa1f7f1" ns2:_="" ns3:_="">
    <xsd:import namespace="25089e29-d01c-482f-a74d-7d8d9d61ae40"/>
    <xsd:import namespace="31ae8964-6127-4a95-9bb3-25b5aafd774b"/>
    <xsd:element name="properties">
      <xsd:complexType>
        <xsd:sequence>
          <xsd:element name="documentManagement">
            <xsd:complexType>
              <xsd:all>
                <xsd:element ref="ns2:MediaServiceMetadata" minOccurs="0"/>
                <xsd:element ref="ns2:MediaServiceFastMetadata" minOccurs="0"/>
                <xsd:element ref="ns2:MediaServiceAutoKeyPoints" minOccurs="0"/>
                <xsd:element ref="ns2:MediaServiceKeyPoints" minOccurs="0"/>
                <xsd:element ref="ns2:MediaLengthInSeconds" minOccurs="0"/>
                <xsd:element ref="ns3:TaxCatchAll" minOccurs="0"/>
                <xsd:element ref="ns2:MediaServiceDateTaken" minOccurs="0"/>
                <xsd:element ref="ns2:MediaServiceLocation" minOccurs="0"/>
                <xsd:element ref="ns2:MediaServiceGenerationTime" minOccurs="0"/>
                <xsd:element ref="ns2:MediaServiceEventHashCode" minOccurs="0"/>
                <xsd:element ref="ns2:lcf76f155ced4ddcb4097134ff3c332f" minOccurs="0"/>
                <xsd:element ref="ns3:SharedWithUsers" minOccurs="0"/>
                <xsd:element ref="ns3:SharedWithDetails" minOccurs="0"/>
                <xsd:element ref="ns2:MediaServiceOCR" minOccurs="0"/>
                <xsd:element ref="ns2:DateModified" minOccurs="0"/>
                <xsd:element ref="ns2:_Flow_SignoffStatus" minOccurs="0"/>
                <xsd:element ref="ns2:MediaServiceObjectDetectorVersions" minOccurs="0"/>
                <xsd:element ref="ns2:MediaServiceSearchProperties" minOccurs="0"/>
                <xsd:element ref="ns2:MediaServiceBillingMetadata"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25089e29-d01c-482f-a74d-7d8d9d61ae40"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AutoKeyPoints" ma:index="10" nillable="true" ma:displayName="MediaServiceAutoKeyPoints" ma:hidden="true" ma:internalName="MediaServiceAutoKeyPoints" ma:readOnly="true">
      <xsd:simpleType>
        <xsd:restriction base="dms:Note"/>
      </xsd:simpleType>
    </xsd:element>
    <xsd:element name="MediaServiceKeyPoints" ma:index="11" nillable="true" ma:displayName="KeyPoints" ma:internalName="MediaServiceKeyPoints" ma:readOnly="true">
      <xsd:simpleType>
        <xsd:restriction base="dms:Note">
          <xsd:maxLength value="255"/>
        </xsd:restriction>
      </xsd:simpleType>
    </xsd:element>
    <xsd:element name="MediaLengthInSeconds" ma:index="12" nillable="true" ma:displayName="MediaLengthInSeconds" ma:hidden="true" ma:internalName="MediaLengthInSeconds" ma:readOnly="true">
      <xsd:simpleType>
        <xsd:restriction base="dms:Unknown"/>
      </xsd:simpleType>
    </xsd:element>
    <xsd:element name="MediaServiceDateTaken" ma:index="14" nillable="true" ma:displayName="MediaServiceDateTaken" ma:hidden="true" ma:internalName="MediaServiceDateTaken" ma:readOnly="true">
      <xsd:simpleType>
        <xsd:restriction base="dms:Text"/>
      </xsd:simpleType>
    </xsd:element>
    <xsd:element name="MediaServiceLocation" ma:index="15" nillable="true" ma:displayName="Location" ma:internalName="MediaServiceLocation" ma:readOnly="true">
      <xsd:simpleType>
        <xsd:restriction base="dms:Text"/>
      </xsd:simpleType>
    </xsd:element>
    <xsd:element name="MediaServiceGenerationTime" ma:index="16" nillable="true" ma:displayName="MediaServiceGenerationTime" ma:hidden="true" ma:internalName="MediaServiceGenerationTime" ma:readOnly="true">
      <xsd:simpleType>
        <xsd:restriction base="dms:Text"/>
      </xsd:simpleType>
    </xsd:element>
    <xsd:element name="MediaServiceEventHashCode" ma:index="17" nillable="true" ma:displayName="MediaServiceEventHashCode" ma:hidden="true" ma:internalName="MediaServiceEventHashCode" ma:readOnly="true">
      <xsd:simpleType>
        <xsd:restriction base="dms:Text"/>
      </xsd:simpleType>
    </xsd:element>
    <xsd:element name="lcf76f155ced4ddcb4097134ff3c332f" ma:index="19" nillable="true" ma:taxonomy="true" ma:internalName="lcf76f155ced4ddcb4097134ff3c332f" ma:taxonomyFieldName="MediaServiceImageTags" ma:displayName="Image Tags" ma:readOnly="false" ma:fieldId="{5cf76f15-5ced-4ddc-b409-7134ff3c332f}" ma:taxonomyMulti="true" ma:sspId="1433b456-b28f-42aa-8b89-e0619d6961da" ma:termSetId="09814cd3-568e-fe90-9814-8d621ff8fb84" ma:anchorId="fba54fb3-c3e1-fe81-a776-ca4b69148c4d" ma:open="true" ma:isKeyword="false">
      <xsd:complexType>
        <xsd:sequence>
          <xsd:element ref="pc:Terms" minOccurs="0" maxOccurs="1"/>
        </xsd:sequence>
      </xsd:complexType>
    </xsd:element>
    <xsd:element name="MediaServiceOCR" ma:index="22" nillable="true" ma:displayName="Extracted Text" ma:internalName="MediaServiceOCR" ma:readOnly="true">
      <xsd:simpleType>
        <xsd:restriction base="dms:Note">
          <xsd:maxLength value="255"/>
        </xsd:restriction>
      </xsd:simpleType>
    </xsd:element>
    <xsd:element name="DateModified" ma:index="23" nillable="true" ma:displayName="Date Modified" ma:format="DateTime" ma:internalName="DateModified">
      <xsd:simpleType>
        <xsd:restriction base="dms:DateTime"/>
      </xsd:simpleType>
    </xsd:element>
    <xsd:element name="_Flow_SignoffStatus" ma:index="24" nillable="true" ma:displayName="Sign-off status" ma:internalName="Sign_x002d_off_x0020_status">
      <xsd:simpleType>
        <xsd:restriction base="dms:Text"/>
      </xsd:simpleType>
    </xsd:element>
    <xsd:element name="MediaServiceObjectDetectorVersions" ma:index="25" nillable="true" ma:displayName="MediaServiceObjectDetectorVersions" ma:hidden="true" ma:indexed="true" ma:internalName="MediaServiceObjectDetectorVersions" ma:readOnly="true">
      <xsd:simpleType>
        <xsd:restriction base="dms:Text"/>
      </xsd:simpleType>
    </xsd:element>
    <xsd:element name="MediaServiceSearchProperties" ma:index="26" nillable="true" ma:displayName="MediaServiceSearchProperties" ma:hidden="true" ma:internalName="MediaServiceSearchProperties" ma:readOnly="true">
      <xsd:simpleType>
        <xsd:restriction base="dms:Note"/>
      </xsd:simpleType>
    </xsd:element>
    <xsd:element name="MediaServiceBillingMetadata" ma:index="27" nillable="true" ma:displayName="MediaServiceBillingMetadata" ma:hidden="true" ma:internalName="MediaServiceBillingMetadata" ma:readOnly="true">
      <xsd:simpleType>
        <xsd:restriction base="dms:Note"/>
      </xsd:simpleType>
    </xsd:element>
  </xsd:schema>
  <xsd:schema xmlns:xsd="http://www.w3.org/2001/XMLSchema" xmlns:xs="http://www.w3.org/2001/XMLSchema" xmlns:dms="http://schemas.microsoft.com/office/2006/documentManagement/types" xmlns:pc="http://schemas.microsoft.com/office/infopath/2007/PartnerControls" targetNamespace="31ae8964-6127-4a95-9bb3-25b5aafd774b" elementFormDefault="qualified">
    <xsd:import namespace="http://schemas.microsoft.com/office/2006/documentManagement/types"/>
    <xsd:import namespace="http://schemas.microsoft.com/office/infopath/2007/PartnerControls"/>
    <xsd:element name="TaxCatchAll" ma:index="13" nillable="true" ma:displayName="Taxonomy Catch All Column" ma:hidden="true" ma:list="{242e1fd9-5b97-4ccb-9f20-98ea7d8dfcbb}" ma:internalName="TaxCatchAll" ma:showField="CatchAllData" ma:web="31ae8964-6127-4a95-9bb3-25b5aafd774b">
      <xsd:complexType>
        <xsd:complexContent>
          <xsd:extension base="dms:MultiChoiceLookup">
            <xsd:sequence>
              <xsd:element name="Value" type="dms:Lookup" maxOccurs="unbounded" minOccurs="0" nillable="true"/>
            </xsd:sequence>
          </xsd:extension>
        </xsd:complexContent>
      </xsd:complexType>
    </xsd:element>
    <xsd:element name="SharedWithUsers" ma:index="20"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21"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p:properties xmlns:p="http://schemas.microsoft.com/office/2006/metadata/properties" xmlns:xsi="http://www.w3.org/2001/XMLSchema-instance" xmlns:pc="http://schemas.microsoft.com/office/infopath/2007/PartnerControls">
  <documentManagement>
    <lcf76f155ced4ddcb4097134ff3c332f xmlns="25089e29-d01c-482f-a74d-7d8d9d61ae40">
      <Terms xmlns="http://schemas.microsoft.com/office/infopath/2007/PartnerControls"/>
    </lcf76f155ced4ddcb4097134ff3c332f>
    <TaxCatchAll xmlns="31ae8964-6127-4a95-9bb3-25b5aafd774b" xsi:nil="true"/>
    <_Flow_SignoffStatus xmlns="25089e29-d01c-482f-a74d-7d8d9d61ae40" xsi:nil="true"/>
    <DateModified xmlns="25089e29-d01c-482f-a74d-7d8d9d61ae40" xsi:nil="true"/>
  </documentManagement>
</p:properties>
</file>

<file path=customXml/item3.xml><?xml version="1.0" encoding="utf-8"?>
<?mso-contentType ?>
<FormTemplates xmlns="http://schemas.microsoft.com/sharepoint/v3/contenttype/forms">
  <Display>DocumentLibraryForm</Display>
  <Edit>DocumentLibraryForm</Edit>
  <New>DocumentLibraryForm</New>
</FormTemplates>
</file>

<file path=customXml/itemProps1.xml><?xml version="1.0" encoding="utf-8"?>
<ds:datastoreItem xmlns:ds="http://schemas.openxmlformats.org/officeDocument/2006/customXml" ds:itemID="{72F06FC8-15B2-40F4-BE69-375925BDFEB9}">
  <ds:schemaRefs>
    <ds:schemaRef ds:uri="25089e29-d01c-482f-a74d-7d8d9d61ae40"/>
    <ds:schemaRef ds:uri="31ae8964-6127-4a95-9bb3-25b5aafd774b"/>
    <ds:schemaRef ds:uri="http://purl.org/dc/elements/1.1/"/>
    <ds:schemaRef ds:uri="http://purl.org/dc/terms/"/>
    <ds:schemaRef ds:uri="http://schemas.microsoft.com/internal/obd"/>
    <ds:schemaRef ds:uri="http://schemas.microsoft.com/office/2006/documentManagement/types"/>
    <ds:schemaRef ds:uri="http://schemas.microsoft.com/office/2006/metadata/contentType"/>
    <ds:schemaRef ds:uri="http://schemas.microsoft.com/office/2006/metadata/properties"/>
    <ds:schemaRef ds:uri="http://schemas.microsoft.com/office/2006/metadata/properties/metaAttributes"/>
    <ds:schemaRef ds:uri="http://schemas.microsoft.com/office/infopath/2007/PartnerControls"/>
    <ds:schemaRef ds:uri="http://schemas.openxmlformats.org/package/2006/metadata/core-properties"/>
    <ds:schemaRef ds:uri="http://www.w3.org/2001/XMLSchema"/>
  </ds:schemaRefs>
</ds:datastoreItem>
</file>

<file path=customXml/itemProps2.xml><?xml version="1.0" encoding="utf-8"?>
<ds:datastoreItem xmlns:ds="http://schemas.openxmlformats.org/officeDocument/2006/customXml" ds:itemID="{CF2A1D5F-648A-4867-B4CF-54B22D6FFED2}">
  <ds:schemaRefs>
    <ds:schemaRef ds:uri="25089e29-d01c-482f-a74d-7d8d9d61ae40"/>
    <ds:schemaRef ds:uri="31ae8964-6127-4a95-9bb3-25b5aafd774b"/>
    <ds:schemaRef ds:uri="http://purl.org/dc/dcmitype/"/>
    <ds:schemaRef ds:uri="http://purl.org/dc/elements/1.1/"/>
    <ds:schemaRef ds:uri="http://purl.org/dc/terms/"/>
    <ds:schemaRef ds:uri="http://schemas.microsoft.com/office/2006/documentManagement/types"/>
    <ds:schemaRef ds:uri="http://schemas.microsoft.com/office/2006/metadata/properties"/>
    <ds:schemaRef ds:uri="http://schemas.microsoft.com/office/infopath/2007/PartnerControls"/>
    <ds:schemaRef ds:uri="http://schemas.openxmlformats.org/package/2006/metadata/core-properties"/>
    <ds:schemaRef ds:uri="http://www.w3.org/XML/1998/namespace"/>
  </ds:schemaRefs>
</ds:datastoreItem>
</file>

<file path=customXml/itemProps3.xml><?xml version="1.0" encoding="utf-8"?>
<ds:datastoreItem xmlns:ds="http://schemas.openxmlformats.org/officeDocument/2006/customXml" ds:itemID="{7F7733D1-E98B-487C-B21C-81FCCBB6002C}">
  <ds:schemaRefs>
    <ds:schemaRef ds:uri="http://schemas.microsoft.com/sharepoint/v3/contenttype/forms"/>
  </ds:schemaRefs>
</ds:datastoreItem>
</file>

<file path=docProps/app.xml><?xml version="1.0" encoding="utf-8"?>
<Properties xmlns="http://schemas.openxmlformats.org/officeDocument/2006/extended-properties" xmlns:vt="http://schemas.openxmlformats.org/officeDocument/2006/docPropsVTypes">
  <TotalTime>0</TotalTime>
  <Words>976</Words>
  <Application>Microsoft Office PowerPoint</Application>
  <PresentationFormat>Widescreen</PresentationFormat>
  <Paragraphs>116</Paragraphs>
  <Slides>21</Slides>
  <Notes>2</Notes>
  <HiddenSlides>0</HiddenSlides>
  <MMClips>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21</vt:i4>
      </vt:variant>
    </vt:vector>
  </HeadingPairs>
  <TitlesOfParts>
    <vt:vector size="26" baseType="lpstr">
      <vt:lpstr>Arial</vt:lpstr>
      <vt:lpstr>Calibri</vt:lpstr>
      <vt:lpstr>Calibri Light</vt:lpstr>
      <vt:lpstr>Comic Sans MS</vt:lpstr>
      <vt:lpstr>Office Theme</vt:lpstr>
      <vt:lpstr>Welcome Year 3 and 4 Parents</vt:lpstr>
      <vt:lpstr>Terms 1 and 2</vt:lpstr>
      <vt:lpstr>Terms 1 and 2</vt:lpstr>
      <vt:lpstr>Terms 3 and 4</vt:lpstr>
      <vt:lpstr>Terms 3 and 4</vt:lpstr>
      <vt:lpstr>Terms 5 and 6</vt:lpstr>
      <vt:lpstr>Science</vt:lpstr>
      <vt:lpstr> Writing</vt:lpstr>
      <vt:lpstr> Reading</vt:lpstr>
      <vt:lpstr> Maths</vt:lpstr>
      <vt:lpstr>PowerPoint Presentation</vt:lpstr>
      <vt:lpstr>Art and DT</vt:lpstr>
      <vt:lpstr>PowerPoint Presentation</vt:lpstr>
      <vt:lpstr>PowerPoint Presentation</vt:lpstr>
      <vt:lpstr>PowerPoint Presentation</vt:lpstr>
      <vt:lpstr>Behaviour &amp; Learning Expectations</vt:lpstr>
      <vt:lpstr>PowerPoint Presentation</vt:lpstr>
      <vt:lpstr>Learning at Home</vt:lpstr>
      <vt:lpstr>How to help your child succeed…</vt:lpstr>
      <vt:lpstr>Class Assembly dates:</vt:lpstr>
      <vt:lpstr>Questions</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Welcome Year 5 Parents</dc:title>
  <dc:creator>S Glasswell</dc:creator>
  <cp:lastModifiedBy>Helen Tornbom</cp:lastModifiedBy>
  <cp:revision>2</cp:revision>
  <dcterms:created xsi:type="dcterms:W3CDTF">2024-09-10T19:17:56Z</dcterms:created>
  <dcterms:modified xsi:type="dcterms:W3CDTF">2026-09-11T13:40:33Z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0x01010081C170CEAB1D8C4CA78FE3E41DA77CD1</vt:lpwstr>
  </property>
  <property fmtid="{D5CDD505-2E9C-101B-9397-08002B2CF9AE}" pid="3" name="MediaServiceImageTags">
    <vt:lpwstr/>
  </property>
</Properties>
</file>