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329" r:id="rId8"/>
    <p:sldId id="330" r:id="rId9"/>
    <p:sldId id="331" r:id="rId10"/>
    <p:sldId id="332" r:id="rId11"/>
    <p:sldId id="334" r:id="rId12"/>
    <p:sldId id="263" r:id="rId13"/>
    <p:sldId id="265" r:id="rId14"/>
    <p:sldId id="266" r:id="rId15"/>
    <p:sldId id="28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13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2E781-631E-4607-9488-D5BB20699C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2A57D5-150B-41AE-8B63-F0FA747171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06C9DE-5F3C-41A2-A44F-3338CE844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0957D-9A6E-46AB-B1E1-D68BA7AF4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6883B-21E1-4500-8260-881FA2EBD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716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0FC35-EB7E-4DC3-81C2-99D44C775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97121-9BDC-4B02-9D01-E2FA7A7BA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8A84A-C2A0-4DFA-AB1D-5E0497195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D3509-6CCF-4072-B1AE-DBFD2A42C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E67EB-15A5-4A79-8BDB-FEAC4F49F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580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66547-4CCD-4B2E-B4FE-E652E688C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22C8EA-8581-44F6-8335-5F4936CFF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48F80-7EC8-41A9-BDA4-8426E533B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2E76C-A777-4FC0-8BEB-BC54FE765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64505-D81E-40C2-A9FE-99B9D467D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673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78FC6-CD62-4A00-81C8-3252379AE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4A429-B4A0-46ED-9CDC-28EAB438BA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40E7F8-8200-453A-BF66-D6F8F068CB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A817B8-CC70-4757-A157-F5027E414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4F507F-6B87-487E-B474-40E15B9B0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5B3B5A-5097-458C-A731-1EB1B14F2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03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403A0-C4C5-4854-8214-75FEB0463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5178E7-4E80-45B9-9DE4-983400655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409D76-510F-48F1-975D-B38182216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BF8639-F5EA-4CB3-A004-2710E6D525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0659CD-6809-4EE4-A887-3304F47752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263012-0989-4127-9B3D-22F384F45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1F9E5A-4919-4985-8EA5-D53DD329F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B15108-910A-44D9-847B-EB019DB4C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741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A0447-B3B5-49CD-8E9F-37DA2AD5D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25DE41-2D94-4123-9A86-A5783718B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93DED1-8E4D-4E11-B6F5-8C9677E85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451B8-111A-46CA-B93A-5369542C0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000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BECF9B-4BB1-4C45-9E38-B260B034B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F80556-C06B-4C55-8D84-005F46A7C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E4FA29-FEDB-482B-99C6-2A6BF9A7F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639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CC77F-FE65-4D5A-A637-F476E0EB7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98DD07-5717-4622-AAFE-670B4EA198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832F4A-DD46-4E88-BDE9-011D2AB27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0327C0-337C-457A-AFDF-408DAE089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7DA472-E833-414F-B123-49FF8E6E9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F05E44-F7E0-4F77-90C4-5CE55809C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224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4C130D-70D8-4D7D-BA90-537589B1F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5CEA9F-94F5-4E5A-A91A-E79FA28C7D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3EF7FD-4F91-42D9-85AA-7782C37C22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600E53-9CE3-40A0-A007-747D84699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49F87-BC33-4E35-BEF7-51E9C1A13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78E2AC-9AAD-40BF-928C-76CEE9728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372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8733A-8727-4BF1-A25C-CB0170AA2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77F66B-2658-4F23-B67C-DFCD3FCF83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C0EC1-65E8-4F6D-B8CF-875F5422E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5C39BB-923E-4B3A-96D4-55DE0920A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E284F-2E60-4927-AE3D-5C1F7E5B6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32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65F6F3-FC42-4EF1-90C0-1F70A4EB91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829BC3-C9B5-4386-8DCE-DBD15A0C1A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85B9FB-AFFE-429D-A8FC-7C485345E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F73A2A-B80D-45D4-B858-78A39BAFA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B45FE-2CB3-4129-86FA-536D22B01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568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A5739F-4928-4CE5-B35B-00390A4FB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2DC8F4-5DE5-4254-855E-F16D2134A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58CD9F-B5DB-42B5-92C8-E383685DB9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8E121-AED6-476A-B05B-507B3537E039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B767EB-5D35-488C-A060-D464D3E2C4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3DEAFA-EEFD-4AEF-9DFB-C944F76F98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378AA-71E3-4ACB-966B-A0855D4B29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595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58"/>
            <a:ext cx="121920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letter is this? J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does it make?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How does it look in lower case?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How does it look as a capital?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we read these words by blending?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jet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jam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jog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Jack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jetlag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jacket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write some sentences using these words?</a:t>
            </a: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</p:txBody>
      </p:sp>
      <p:pic>
        <p:nvPicPr>
          <p:cNvPr id="1026" name="Picture 2" descr="Image result for j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24" y="2935499"/>
            <a:ext cx="3360109" cy="1896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Image result for ja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569" y="2935499"/>
            <a:ext cx="2753684" cy="206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806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58"/>
            <a:ext cx="121920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 smtClean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 smtClean="0">
                <a:latin typeface="XCCW Joined 30a" panose="03050602040000000000" pitchFamily="66" charset="0"/>
              </a:rPr>
              <a:t>What </a:t>
            </a:r>
            <a:r>
              <a:rPr lang="en-GB" sz="2400" dirty="0">
                <a:latin typeface="XCCW Joined 30a" panose="03050602040000000000" pitchFamily="66" charset="0"/>
              </a:rPr>
              <a:t>letter is this? V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does it make?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How does it look in lower case?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How does it look as a capital?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we read these words by blending?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van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vet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visit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write some sentences using these words?</a:t>
            </a: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Image result for v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26725"/>
            <a:ext cx="3417619" cy="192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ve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8193" y="160338"/>
            <a:ext cx="3115467" cy="185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529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58"/>
            <a:ext cx="12192000" cy="852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400" dirty="0" smtClean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400" dirty="0" smtClean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 smtClean="0">
                <a:latin typeface="XCCW Joined 30a" panose="03050602040000000000" pitchFamily="66" charset="0"/>
              </a:rPr>
              <a:t>What </a:t>
            </a:r>
            <a:r>
              <a:rPr lang="en-GB" sz="2400" dirty="0">
                <a:latin typeface="XCCW Joined 30a" panose="03050602040000000000" pitchFamily="66" charset="0"/>
              </a:rPr>
              <a:t>letter is this? w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does it make?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How does it look in lower case?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How does it look as a capital?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we read these words by blending?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will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web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win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wag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write some sentences using these words?</a:t>
            </a: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Image result for spiders we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0338"/>
            <a:ext cx="3153388" cy="209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8" name="Picture 6" descr="Image result for w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244" y="160339"/>
            <a:ext cx="2921301" cy="219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267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58"/>
            <a:ext cx="12192000" cy="8032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400" dirty="0" smtClean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 smtClean="0">
                <a:latin typeface="XCCW Joined 30a" panose="03050602040000000000" pitchFamily="66" charset="0"/>
              </a:rPr>
              <a:t>What </a:t>
            </a:r>
            <a:r>
              <a:rPr lang="en-GB" sz="2400" dirty="0">
                <a:latin typeface="XCCW Joined 30a" panose="03050602040000000000" pitchFamily="66" charset="0"/>
              </a:rPr>
              <a:t>letter is this? x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does it make?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How does it look in lower case?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How does it look as a capital?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we read these words by blending?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mix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fix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fox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box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tax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write some sentences using these words?</a:t>
            </a: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 descr="Image result for mi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60338"/>
            <a:ext cx="2261054" cy="210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2" name="Picture 6" descr="Image result for fi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0838" y="160338"/>
            <a:ext cx="2832951" cy="236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5531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58"/>
            <a:ext cx="12192000" cy="864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 smtClean="0">
              <a:latin typeface="XCCW Joined 30a" panose="03050602040000000000" pitchFamily="66" charset="0"/>
            </a:endParaRPr>
          </a:p>
          <a:p>
            <a:pPr algn="ctr"/>
            <a:endParaRPr lang="en-GB" sz="2800" dirty="0">
              <a:latin typeface="XCCW Joined 30a" panose="03050602040000000000" pitchFamily="66" charset="0"/>
            </a:endParaRPr>
          </a:p>
          <a:p>
            <a:pPr algn="ctr"/>
            <a:r>
              <a:rPr lang="en-GB" sz="2800" dirty="0" smtClean="0">
                <a:latin typeface="XCCW Joined 30a" panose="03050602040000000000" pitchFamily="66" charset="0"/>
              </a:rPr>
              <a:t>With </a:t>
            </a:r>
            <a:r>
              <a:rPr lang="en-GB" sz="2800" dirty="0">
                <a:latin typeface="XCCW Joined 30a" panose="03050602040000000000" pitchFamily="66" charset="0"/>
              </a:rPr>
              <a:t>your partner: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What letter is this? y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What sound does it make?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How does it look in lower case?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How does it look as a capital?</a:t>
            </a:r>
          </a:p>
          <a:p>
            <a:pPr algn="ctr"/>
            <a:endParaRPr lang="en-GB" sz="2800" dirty="0">
              <a:latin typeface="XCCW Joined 30a" panose="03050602040000000000" pitchFamily="66" charset="0"/>
            </a:endParaRP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Can we read these words by blending?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yap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yet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yes</a:t>
            </a:r>
          </a:p>
          <a:p>
            <a:pPr algn="ctr"/>
            <a:endParaRPr lang="en-GB" sz="2800" dirty="0">
              <a:latin typeface="XCCW Joined 30a" panose="03050602040000000000" pitchFamily="66" charset="0"/>
            </a:endParaRP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Can you write some sentences using these words?</a:t>
            </a: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2" name="Picture 2" descr="Image result for y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559" y="160338"/>
            <a:ext cx="1986643" cy="1986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3239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58"/>
            <a:ext cx="12192000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With your partner: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What letter is this? z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What sound does it make?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How does it look in lower case?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How does it look as a capital?</a:t>
            </a:r>
          </a:p>
          <a:p>
            <a:pPr algn="ctr"/>
            <a:endParaRPr lang="en-GB" sz="2800" dirty="0">
              <a:latin typeface="XCCW Joined 30a" panose="03050602040000000000" pitchFamily="66" charset="0"/>
            </a:endParaRP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Can we read these words by blending?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zip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zit</a:t>
            </a: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zigzag</a:t>
            </a:r>
          </a:p>
          <a:p>
            <a:pPr algn="ctr"/>
            <a:endParaRPr lang="en-GB" sz="2800" dirty="0">
              <a:latin typeface="XCCW Joined 30a" panose="03050602040000000000" pitchFamily="66" charset="0"/>
            </a:endParaRPr>
          </a:p>
          <a:p>
            <a:pPr algn="ctr"/>
            <a:r>
              <a:rPr lang="en-GB" sz="2800" dirty="0">
                <a:latin typeface="XCCW Joined 30a" panose="03050602040000000000" pitchFamily="66" charset="0"/>
              </a:rPr>
              <a:t>Can you write some sentences using these words?</a:t>
            </a: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46" name="Picture 2" descr="Image result for zi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9" y="160338"/>
            <a:ext cx="2371180" cy="237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2701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3813"/>
            <a:ext cx="12192000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does ear make?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It can also be made by ere.</a:t>
            </a: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read these words by blending?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here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mere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severe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adhere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interfere</a:t>
            </a: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When you have finished, write me 3 sentences using these words.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 Try to use the subordinating conjunction </a:t>
            </a:r>
            <a:r>
              <a:rPr lang="en-GB" sz="2400" b="1" u="sng" dirty="0">
                <a:solidFill>
                  <a:srgbClr val="FF0000"/>
                </a:solidFill>
                <a:latin typeface="XCCW Joined 30a" panose="03050602040000000000" pitchFamily="66" charset="0"/>
              </a:rPr>
              <a:t>if</a:t>
            </a:r>
            <a:r>
              <a:rPr lang="en-GB" sz="2400" dirty="0">
                <a:latin typeface="XCCW Joined 30a" panose="03050602040000000000" pitchFamily="66" charset="0"/>
              </a:rPr>
              <a:t>.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When you have finished, practise handwriting each word.</a:t>
            </a: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0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quack"/>
          <p:cNvSpPr>
            <a:spLocks noChangeAspect="1" noChangeArrowheads="1"/>
          </p:cNvSpPr>
          <p:nvPr/>
        </p:nvSpPr>
        <p:spPr bwMode="auto">
          <a:xfrm>
            <a:off x="-32765682" y="-11732141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2" descr="Image result for tin"/>
          <p:cNvSpPr>
            <a:spLocks noChangeAspect="1" noChangeArrowheads="1"/>
          </p:cNvSpPr>
          <p:nvPr/>
        </p:nvSpPr>
        <p:spPr bwMode="auto">
          <a:xfrm>
            <a:off x="202172" y="2317750"/>
            <a:ext cx="231714" cy="23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2" descr="Image result for window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Image result for interfere">
            <a:extLst>
              <a:ext uri="{FF2B5EF4-FFF2-40B4-BE49-F238E27FC236}">
                <a16:creationId xmlns:a16="http://schemas.microsoft.com/office/drawing/2014/main" id="{F97C3207-1F39-42A2-BD95-50AF79E0E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34" y="2317750"/>
            <a:ext cx="3443905" cy="185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043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3813"/>
            <a:ext cx="12192000" cy="8586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does ear make?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It can also be made by </a:t>
            </a:r>
            <a:r>
              <a:rPr lang="en-GB" sz="2400" dirty="0" err="1">
                <a:latin typeface="XCCW Joined 30a" panose="03050602040000000000" pitchFamily="66" charset="0"/>
              </a:rPr>
              <a:t>eer</a:t>
            </a:r>
            <a:r>
              <a:rPr lang="en-GB" sz="2400" dirty="0">
                <a:latin typeface="XCCW Joined 30a" panose="03050602040000000000" pitchFamily="66" charset="0"/>
              </a:rPr>
              <a:t>.</a:t>
            </a: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read these words by blending?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veer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deer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cheer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sneer</a:t>
            </a: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When you have finished, write me 3 sentences using these words.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 Try to using the conjunction </a:t>
            </a:r>
            <a:r>
              <a:rPr lang="en-GB" sz="2400" b="1" u="sng" dirty="0">
                <a:solidFill>
                  <a:srgbClr val="FF0000"/>
                </a:solidFill>
                <a:latin typeface="XCCW Joined 30a" panose="03050602040000000000" pitchFamily="66" charset="0"/>
              </a:rPr>
              <a:t>if</a:t>
            </a:r>
            <a:r>
              <a:rPr lang="en-GB" sz="2400" dirty="0">
                <a:latin typeface="XCCW Joined 30a" panose="03050602040000000000" pitchFamily="66" charset="0"/>
              </a:rPr>
              <a:t> at the beginning.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When you have finished, practise handwriting each word.</a:t>
            </a: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0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quack"/>
          <p:cNvSpPr>
            <a:spLocks noChangeAspect="1" noChangeArrowheads="1"/>
          </p:cNvSpPr>
          <p:nvPr/>
        </p:nvSpPr>
        <p:spPr bwMode="auto">
          <a:xfrm>
            <a:off x="-32765682" y="-11732141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2" descr="Image result for tin"/>
          <p:cNvSpPr>
            <a:spLocks noChangeAspect="1" noChangeArrowheads="1"/>
          </p:cNvSpPr>
          <p:nvPr/>
        </p:nvSpPr>
        <p:spPr bwMode="auto">
          <a:xfrm>
            <a:off x="202172" y="2317750"/>
            <a:ext cx="231714" cy="23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2" descr="Image result for window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Image result for deer">
            <a:extLst>
              <a:ext uri="{FF2B5EF4-FFF2-40B4-BE49-F238E27FC236}">
                <a16:creationId xmlns:a16="http://schemas.microsoft.com/office/drawing/2014/main" id="{7E08D18B-F00D-4BD6-B4F1-07DE63D37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997076"/>
            <a:ext cx="3198646" cy="24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172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0341"/>
            <a:ext cx="12192000" cy="8340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Boring Boring" pitchFamily="2" charset="0"/>
              </a:rPr>
              <a:t> </a:t>
            </a:r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does </a:t>
            </a:r>
            <a:r>
              <a:rPr lang="en-GB" sz="2400" dirty="0" err="1">
                <a:latin typeface="XCCW Joined 30a" panose="03050602040000000000" pitchFamily="66" charset="0"/>
              </a:rPr>
              <a:t>ar</a:t>
            </a:r>
            <a:r>
              <a:rPr lang="en-GB" sz="2400" dirty="0">
                <a:latin typeface="XCCW Joined 30a" panose="03050602040000000000" pitchFamily="66" charset="0"/>
              </a:rPr>
              <a:t> make?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It can also be made by al.</a:t>
            </a: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read these words by blending?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half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calm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calf</a:t>
            </a: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When you have finished, write me 3 sentences using these words.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 Try to using the subordinating conjunction </a:t>
            </a:r>
            <a:r>
              <a:rPr lang="en-GB" sz="2400" b="1" u="sng" dirty="0">
                <a:solidFill>
                  <a:srgbClr val="FF0000"/>
                </a:solidFill>
                <a:latin typeface="XCCW Joined 30a" panose="03050602040000000000" pitchFamily="66" charset="0"/>
              </a:rPr>
              <a:t>if</a:t>
            </a:r>
            <a:r>
              <a:rPr lang="en-GB" sz="2400" dirty="0">
                <a:latin typeface="XCCW Joined 30a" panose="03050602040000000000" pitchFamily="66" charset="0"/>
              </a:rPr>
              <a:t> at the beginning.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When you have finished, practise handwriting each word.</a:t>
            </a: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0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quack"/>
          <p:cNvSpPr>
            <a:spLocks noChangeAspect="1" noChangeArrowheads="1"/>
          </p:cNvSpPr>
          <p:nvPr/>
        </p:nvSpPr>
        <p:spPr bwMode="auto">
          <a:xfrm>
            <a:off x="-32765682" y="-11732141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2" descr="Image result for tin"/>
          <p:cNvSpPr>
            <a:spLocks noChangeAspect="1" noChangeArrowheads="1"/>
          </p:cNvSpPr>
          <p:nvPr/>
        </p:nvSpPr>
        <p:spPr bwMode="auto">
          <a:xfrm>
            <a:off x="202172" y="2317750"/>
            <a:ext cx="231714" cy="23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2" descr="Image result for window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 descr="Image result for half">
            <a:extLst>
              <a:ext uri="{FF2B5EF4-FFF2-40B4-BE49-F238E27FC236}">
                <a16:creationId xmlns:a16="http://schemas.microsoft.com/office/drawing/2014/main" id="{F4071907-6228-44B1-9ED5-00300BF745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2" y="160338"/>
            <a:ext cx="2122666" cy="215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732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does </a:t>
            </a:r>
            <a:r>
              <a:rPr lang="en-GB" sz="2400" dirty="0" err="1">
                <a:latin typeface="XCCW Joined 30a" panose="03050602040000000000" pitchFamily="66" charset="0"/>
              </a:rPr>
              <a:t>ur</a:t>
            </a:r>
            <a:r>
              <a:rPr lang="en-GB" sz="2400" dirty="0">
                <a:latin typeface="XCCW Joined 30a" panose="03050602040000000000" pitchFamily="66" charset="0"/>
              </a:rPr>
              <a:t> make?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It can also be made by or.</a:t>
            </a: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read these words by blending?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word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world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worse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work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worship</a:t>
            </a: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When you have finished, write me 3 sentences using these words.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 Try to using the conjunction </a:t>
            </a:r>
            <a:r>
              <a:rPr lang="en-GB" sz="2400" b="1" u="sng" dirty="0">
                <a:solidFill>
                  <a:srgbClr val="FF0000"/>
                </a:solidFill>
                <a:latin typeface="XCCW Joined 30a" panose="03050602040000000000" pitchFamily="66" charset="0"/>
              </a:rPr>
              <a:t>if</a:t>
            </a:r>
            <a:r>
              <a:rPr lang="en-GB" sz="2400" dirty="0">
                <a:latin typeface="XCCW Joined 30a" panose="03050602040000000000" pitchFamily="66" charset="0"/>
              </a:rPr>
              <a:t> in the middle.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When you have finished, practise handwriting each word.</a:t>
            </a:r>
          </a:p>
          <a:p>
            <a:pPr algn="ctr"/>
            <a:endParaRPr lang="en-GB" sz="2000" dirty="0">
              <a:latin typeface="Boring Boring" pitchFamily="2" charset="0"/>
            </a:endParaRPr>
          </a:p>
          <a:p>
            <a:pPr algn="ctr"/>
            <a:endParaRPr lang="en-GB" sz="2000" dirty="0">
              <a:latin typeface="Boring Boring" pitchFamily="2" charset="0"/>
            </a:endParaRPr>
          </a:p>
          <a:p>
            <a:pPr algn="ctr"/>
            <a:endParaRPr lang="en-GB" sz="2000" dirty="0">
              <a:latin typeface="Boring Boring" pitchFamily="2" charset="0"/>
            </a:endParaRPr>
          </a:p>
          <a:p>
            <a:pPr algn="ctr"/>
            <a:endParaRPr lang="en-GB" sz="20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quack"/>
          <p:cNvSpPr>
            <a:spLocks noChangeAspect="1" noChangeArrowheads="1"/>
          </p:cNvSpPr>
          <p:nvPr/>
        </p:nvSpPr>
        <p:spPr bwMode="auto">
          <a:xfrm>
            <a:off x="-32765682" y="-11732141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2" descr="Image result for tin"/>
          <p:cNvSpPr>
            <a:spLocks noChangeAspect="1" noChangeArrowheads="1"/>
          </p:cNvSpPr>
          <p:nvPr/>
        </p:nvSpPr>
        <p:spPr bwMode="auto">
          <a:xfrm>
            <a:off x="202172" y="2317750"/>
            <a:ext cx="231714" cy="231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2" descr="Image result for window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2" name="Picture 2" descr="Image result for word">
            <a:extLst>
              <a:ext uri="{FF2B5EF4-FFF2-40B4-BE49-F238E27FC236}">
                <a16:creationId xmlns:a16="http://schemas.microsoft.com/office/drawing/2014/main" id="{C669C294-7333-4C08-B7B1-B6FDB8212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808053"/>
            <a:ext cx="2692872" cy="254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191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58"/>
            <a:ext cx="121920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400" dirty="0">
              <a:latin typeface="Boring Boring" pitchFamily="2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is this? </a:t>
            </a:r>
            <a:r>
              <a:rPr lang="en-GB" sz="2400" dirty="0" err="1">
                <a:latin typeface="XCCW Joined 30a" panose="03050602040000000000" pitchFamily="66" charset="0"/>
              </a:rPr>
              <a:t>zz</a:t>
            </a:r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we read these words by blending?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Buzz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buzz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fizz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jazz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write some sentences using these words?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0" name="Picture 2" descr="Image result for buz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5" y="160338"/>
            <a:ext cx="1935748" cy="193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8275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58"/>
            <a:ext cx="12192000" cy="7725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400" dirty="0" smtClean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400" dirty="0" smtClean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 smtClean="0">
                <a:latin typeface="XCCW Joined 30a" panose="03050602040000000000" pitchFamily="66" charset="0"/>
              </a:rPr>
              <a:t>What </a:t>
            </a:r>
            <a:r>
              <a:rPr lang="en-GB" sz="2400" dirty="0">
                <a:latin typeface="XCCW Joined 30a" panose="03050602040000000000" pitchFamily="66" charset="0"/>
              </a:rPr>
              <a:t>sound is this? </a:t>
            </a:r>
            <a:r>
              <a:rPr lang="en-GB" sz="2400" dirty="0" err="1">
                <a:latin typeface="XCCW Joined 30a" panose="03050602040000000000" pitchFamily="66" charset="0"/>
              </a:rPr>
              <a:t>qu</a:t>
            </a:r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we read these words by blending?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quiz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quit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quick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quack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quid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write some sentences using these words?</a:t>
            </a: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quack"/>
          <p:cNvSpPr>
            <a:spLocks noChangeAspect="1" noChangeArrowheads="1"/>
          </p:cNvSpPr>
          <p:nvPr/>
        </p:nvSpPr>
        <p:spPr bwMode="auto">
          <a:xfrm>
            <a:off x="-32765682" y="-11732141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6" name="Picture 4" descr="Image result for qua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758"/>
            <a:ext cx="2615090" cy="1961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920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58"/>
            <a:ext cx="12192000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is this? </a:t>
            </a:r>
            <a:r>
              <a:rPr lang="en-GB" sz="2400" dirty="0" err="1">
                <a:latin typeface="XCCW Joined 30a" panose="03050602040000000000" pitchFamily="66" charset="0"/>
              </a:rPr>
              <a:t>sh</a:t>
            </a:r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we read these words by blending?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shop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ship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fish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shell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shed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shock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cash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bash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rush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write some sentences using these words?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 Challenge yourself to use alliteration.</a:t>
            </a: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quack"/>
          <p:cNvSpPr>
            <a:spLocks noChangeAspect="1" noChangeArrowheads="1"/>
          </p:cNvSpPr>
          <p:nvPr/>
        </p:nvSpPr>
        <p:spPr bwMode="auto">
          <a:xfrm>
            <a:off x="-32765682" y="-11732141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Image result for shop">
            <a:extLst>
              <a:ext uri="{FF2B5EF4-FFF2-40B4-BE49-F238E27FC236}">
                <a16:creationId xmlns:a16="http://schemas.microsoft.com/office/drawing/2014/main" id="{AC538737-4CDC-41F4-93EC-637139112F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16" y="2102955"/>
            <a:ext cx="2849474" cy="2572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18465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58"/>
            <a:ext cx="12192000" cy="8463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is this? </a:t>
            </a:r>
            <a:r>
              <a:rPr lang="en-GB" sz="2400" dirty="0" err="1">
                <a:latin typeface="XCCW Joined 30a" panose="03050602040000000000" pitchFamily="66" charset="0"/>
              </a:rPr>
              <a:t>ch</a:t>
            </a:r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we read these words by blending?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chop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chin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chuck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chill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chick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check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such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read this sentence by blending?</a:t>
            </a:r>
          </a:p>
          <a:p>
            <a:pPr algn="ctr"/>
            <a:r>
              <a:rPr lang="en-GB" sz="2400" b="1" dirty="0">
                <a:latin typeface="XCCW Joined 30a" panose="03050602040000000000" pitchFamily="66" charset="0"/>
              </a:rPr>
              <a:t>A man is rich if he has lots of cash.</a:t>
            </a: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write some sentences using these words? 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Challenge yourself to use alliteration.</a:t>
            </a: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quack"/>
          <p:cNvSpPr>
            <a:spLocks noChangeAspect="1" noChangeArrowheads="1"/>
          </p:cNvSpPr>
          <p:nvPr/>
        </p:nvSpPr>
        <p:spPr bwMode="auto">
          <a:xfrm>
            <a:off x="-32765682" y="-11732141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Image result for chop">
            <a:extLst>
              <a:ext uri="{FF2B5EF4-FFF2-40B4-BE49-F238E27FC236}">
                <a16:creationId xmlns:a16="http://schemas.microsoft.com/office/drawing/2014/main" id="{49FED852-987C-4E61-9FC5-45781E1585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16" y="1997076"/>
            <a:ext cx="2971800" cy="197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7685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5758"/>
            <a:ext cx="12192000" cy="883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What sound is this? </a:t>
            </a:r>
            <a:r>
              <a:rPr lang="en-GB" sz="2400" dirty="0" err="1">
                <a:latin typeface="XCCW Joined 30a" panose="03050602040000000000" pitchFamily="66" charset="0"/>
              </a:rPr>
              <a:t>oo</a:t>
            </a:r>
            <a:r>
              <a:rPr lang="en-GB" sz="2400" dirty="0">
                <a:latin typeface="XCCW Joined 30a" panose="03050602040000000000" pitchFamily="66" charset="0"/>
              </a:rPr>
              <a:t> as in food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It can also make </a:t>
            </a:r>
            <a:r>
              <a:rPr lang="en-GB" sz="2400" dirty="0" err="1">
                <a:latin typeface="XCCW Joined 30a" panose="03050602040000000000" pitchFamily="66" charset="0"/>
              </a:rPr>
              <a:t>oo</a:t>
            </a:r>
            <a:r>
              <a:rPr lang="en-GB" sz="2400" dirty="0">
                <a:latin typeface="XCCW Joined 30a" panose="03050602040000000000" pitchFamily="66" charset="0"/>
              </a:rPr>
              <a:t> as in book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we read these words by blending?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look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good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book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cook</a:t>
            </a:r>
          </a:p>
          <a:p>
            <a:pPr algn="ctr"/>
            <a:endParaRPr lang="en-GB" sz="2400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Can you add some sound buttons to these words?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wool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took</a:t>
            </a: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hood</a:t>
            </a:r>
          </a:p>
          <a:p>
            <a:pPr algn="ctr"/>
            <a:endParaRPr lang="en-GB" sz="2400" b="1" dirty="0">
              <a:latin typeface="XCCW Joined 30a" panose="03050602040000000000" pitchFamily="66" charset="0"/>
            </a:endParaRPr>
          </a:p>
          <a:p>
            <a:pPr algn="ctr"/>
            <a:r>
              <a:rPr lang="en-GB" sz="2400" dirty="0">
                <a:latin typeface="XCCW Joined 30a" panose="03050602040000000000" pitchFamily="66" charset="0"/>
              </a:rPr>
              <a:t>When you have finished, write some of your own sentences using these words. Challenge yourself to write sentences with fronted adverbials.</a:t>
            </a: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  <a:p>
            <a:pPr algn="ctr"/>
            <a:endParaRPr lang="en-GB" sz="2400" dirty="0">
              <a:latin typeface="Boring Boring" pitchFamily="2" charset="0"/>
            </a:endParaRPr>
          </a:p>
          <a:p>
            <a:pPr algn="ctr"/>
            <a:endParaRPr lang="en-GB" sz="2800" dirty="0">
              <a:latin typeface="Boring Boring" pitchFamily="2" charset="0"/>
            </a:endParaRPr>
          </a:p>
        </p:txBody>
      </p:sp>
      <p:sp>
        <p:nvSpPr>
          <p:cNvPr id="5" name="AutoShape 4" descr="Image result for j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4" descr="Image result for win"/>
          <p:cNvSpPr>
            <a:spLocks noChangeAspect="1" noChangeArrowheads="1"/>
          </p:cNvSpPr>
          <p:nvPr/>
        </p:nvSpPr>
        <p:spPr bwMode="auto">
          <a:xfrm>
            <a:off x="6264638" y="350522"/>
            <a:ext cx="161108" cy="16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fix"/>
          <p:cNvSpPr>
            <a:spLocks noChangeAspect="1" noChangeArrowheads="1"/>
          </p:cNvSpPr>
          <p:nvPr/>
        </p:nvSpPr>
        <p:spPr bwMode="auto">
          <a:xfrm>
            <a:off x="7667232" y="1997076"/>
            <a:ext cx="211757" cy="2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Image result for quack"/>
          <p:cNvSpPr>
            <a:spLocks noChangeAspect="1" noChangeArrowheads="1"/>
          </p:cNvSpPr>
          <p:nvPr/>
        </p:nvSpPr>
        <p:spPr bwMode="auto">
          <a:xfrm>
            <a:off x="-32765682" y="-11732141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 descr="Image result for book">
            <a:extLst>
              <a:ext uri="{FF2B5EF4-FFF2-40B4-BE49-F238E27FC236}">
                <a16:creationId xmlns:a16="http://schemas.microsoft.com/office/drawing/2014/main" id="{AF3B188F-4433-411C-81FB-F1F670584C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34" y="1997076"/>
            <a:ext cx="3262182" cy="163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6895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758</Words>
  <Application>Microsoft Office PowerPoint</Application>
  <PresentationFormat>Widescreen</PresentationFormat>
  <Paragraphs>273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Boring Boring</vt:lpstr>
      <vt:lpstr>Calibri</vt:lpstr>
      <vt:lpstr>Calibri Light</vt:lpstr>
      <vt:lpstr>XCCW Joined 30a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Jemma Butterfield</dc:creator>
  <cp:lastModifiedBy>Joseph Wheatley</cp:lastModifiedBy>
  <cp:revision>4</cp:revision>
  <dcterms:created xsi:type="dcterms:W3CDTF">2020-12-31T12:51:52Z</dcterms:created>
  <dcterms:modified xsi:type="dcterms:W3CDTF">2021-01-17T20:21:27Z</dcterms:modified>
</cp:coreProperties>
</file>